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8"/>
  </p:notesMasterIdLst>
  <p:handoutMasterIdLst>
    <p:handoutMasterId r:id="rId69"/>
  </p:handoutMasterIdLst>
  <p:sldIdLst>
    <p:sldId id="292" r:id="rId2"/>
    <p:sldId id="293" r:id="rId3"/>
    <p:sldId id="321" r:id="rId4"/>
    <p:sldId id="330" r:id="rId5"/>
    <p:sldId id="324" r:id="rId6"/>
    <p:sldId id="357" r:id="rId7"/>
    <p:sldId id="339" r:id="rId8"/>
    <p:sldId id="294" r:id="rId9"/>
    <p:sldId id="295" r:id="rId10"/>
    <p:sldId id="296" r:id="rId11"/>
    <p:sldId id="302" r:id="rId12"/>
    <p:sldId id="322" r:id="rId13"/>
    <p:sldId id="298" r:id="rId14"/>
    <p:sldId id="323" r:id="rId15"/>
    <p:sldId id="299" r:id="rId16"/>
    <p:sldId id="362" r:id="rId17"/>
    <p:sldId id="306" r:id="rId18"/>
    <p:sldId id="307" r:id="rId19"/>
    <p:sldId id="305" r:id="rId20"/>
    <p:sldId id="309" r:id="rId21"/>
    <p:sldId id="308" r:id="rId22"/>
    <p:sldId id="313" r:id="rId23"/>
    <p:sldId id="300" r:id="rId24"/>
    <p:sldId id="310" r:id="rId25"/>
    <p:sldId id="311" r:id="rId26"/>
    <p:sldId id="312" r:id="rId27"/>
    <p:sldId id="314" r:id="rId28"/>
    <p:sldId id="315" r:id="rId29"/>
    <p:sldId id="304" r:id="rId30"/>
    <p:sldId id="316" r:id="rId31"/>
    <p:sldId id="317" r:id="rId32"/>
    <p:sldId id="318" r:id="rId33"/>
    <p:sldId id="320" r:id="rId34"/>
    <p:sldId id="319" r:id="rId35"/>
    <p:sldId id="331" r:id="rId36"/>
    <p:sldId id="333" r:id="rId37"/>
    <p:sldId id="334" r:id="rId38"/>
    <p:sldId id="325" r:id="rId39"/>
    <p:sldId id="328" r:id="rId40"/>
    <p:sldId id="340" r:id="rId41"/>
    <p:sldId id="326" r:id="rId42"/>
    <p:sldId id="327" r:id="rId43"/>
    <p:sldId id="329" r:id="rId44"/>
    <p:sldId id="337" r:id="rId45"/>
    <p:sldId id="336" r:id="rId46"/>
    <p:sldId id="335" r:id="rId47"/>
    <p:sldId id="338" r:id="rId48"/>
    <p:sldId id="341" r:id="rId49"/>
    <p:sldId id="342" r:id="rId50"/>
    <p:sldId id="358" r:id="rId51"/>
    <p:sldId id="343" r:id="rId52"/>
    <p:sldId id="344" r:id="rId53"/>
    <p:sldId id="345" r:id="rId54"/>
    <p:sldId id="350" r:id="rId55"/>
    <p:sldId id="354" r:id="rId56"/>
    <p:sldId id="346" r:id="rId57"/>
    <p:sldId id="347" r:id="rId58"/>
    <p:sldId id="360" r:id="rId59"/>
    <p:sldId id="348" r:id="rId60"/>
    <p:sldId id="349" r:id="rId61"/>
    <p:sldId id="351" r:id="rId62"/>
    <p:sldId id="359" r:id="rId63"/>
    <p:sldId id="361" r:id="rId64"/>
    <p:sldId id="353" r:id="rId65"/>
    <p:sldId id="352" r:id="rId66"/>
    <p:sldId id="356" r:id="rId6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435E4DC2-62B4-BF44-9EB8-E882BDCEB1CF}">
          <p14:sldIdLst>
            <p14:sldId id="292"/>
          </p14:sldIdLst>
        </p14:section>
        <p14:section name="面试题" id="{E2613D14-14A3-1F4B-B0E6-48735BD8A814}">
          <p14:sldIdLst>
            <p14:sldId id="293"/>
            <p14:sldId id="321"/>
            <p14:sldId id="330"/>
            <p14:sldId id="324"/>
            <p14:sldId id="357"/>
            <p14:sldId id="339"/>
          </p14:sldIdLst>
        </p14:section>
        <p14:section name="面向对象" id="{3137E8A2-F53C-9B49-BED5-8384DCB2E34D}">
          <p14:sldIdLst>
            <p14:sldId id="294"/>
            <p14:sldId id="295"/>
            <p14:sldId id="296"/>
            <p14:sldId id="302"/>
            <p14:sldId id="322"/>
            <p14:sldId id="298"/>
            <p14:sldId id="323"/>
          </p14:sldIdLst>
        </p14:section>
        <p14:section name="LLDB" id="{F9579792-25A2-804E-8398-A5FEF0A385F4}">
          <p14:sldIdLst>
            <p14:sldId id="299"/>
            <p14:sldId id="362"/>
          </p14:sldIdLst>
        </p14:section>
        <p14:section name="OC对象的分类" id="{7C440CCE-D414-C642-8AD2-F8CDDBEF3C24}">
          <p14:sldIdLst>
            <p14:sldId id="306"/>
            <p14:sldId id="307"/>
            <p14:sldId id="305"/>
            <p14:sldId id="309"/>
            <p14:sldId id="308"/>
            <p14:sldId id="313"/>
          </p14:sldIdLst>
        </p14:section>
        <p14:section name="isa" id="{B93C7E5C-A657-A445-A8E5-24F018B4BF46}">
          <p14:sldIdLst>
            <p14:sldId id="300"/>
            <p14:sldId id="310"/>
            <p14:sldId id="311"/>
            <p14:sldId id="312"/>
          </p14:sldIdLst>
        </p14:section>
        <p14:section name="Class的结构" id="{0A5EB503-C937-2B4D-8253-EE079F25E53E}">
          <p14:sldIdLst>
            <p14:sldId id="314"/>
            <p14:sldId id="315"/>
            <p14:sldId id="304"/>
          </p14:sldIdLst>
        </p14:section>
        <p14:section name="KVO" id="{CA177BD3-3D32-184E-99DA-D24AD883AA0A}">
          <p14:sldIdLst>
            <p14:sldId id="316"/>
            <p14:sldId id="317"/>
            <p14:sldId id="318"/>
            <p14:sldId id="320"/>
            <p14:sldId id="319"/>
          </p14:sldIdLst>
        </p14:section>
        <p14:section name="KVC" id="{FF81C995-7F86-7940-BF6A-B57556F2C65A}">
          <p14:sldIdLst>
            <p14:sldId id="331"/>
            <p14:sldId id="333"/>
            <p14:sldId id="334"/>
          </p14:sldIdLst>
        </p14:section>
        <p14:section name="Category" id="{F72D12E1-0D70-8C41-941F-3CACEB10DFCC}">
          <p14:sldIdLst>
            <p14:sldId id="325"/>
            <p14:sldId id="328"/>
            <p14:sldId id="340"/>
            <p14:sldId id="326"/>
            <p14:sldId id="327"/>
          </p14:sldIdLst>
        </p14:section>
        <p14:section name="关联对象" id="{05E476A9-6932-2940-89F4-2EEF17CCAED3}">
          <p14:sldIdLst>
            <p14:sldId id="329"/>
            <p14:sldId id="337"/>
            <p14:sldId id="336"/>
            <p14:sldId id="335"/>
            <p14:sldId id="338"/>
          </p14:sldIdLst>
        </p14:section>
        <p14:section name="Block" id="{C3E367C6-E987-404A-AD59-5C4AED6A33BB}">
          <p14:sldIdLst>
            <p14:sldId id="341"/>
            <p14:sldId id="342"/>
            <p14:sldId id="358"/>
            <p14:sldId id="343"/>
            <p14:sldId id="344"/>
            <p14:sldId id="345"/>
            <p14:sldId id="350"/>
            <p14:sldId id="354"/>
            <p14:sldId id="346"/>
            <p14:sldId id="347"/>
            <p14:sldId id="360"/>
            <p14:sldId id="348"/>
            <p14:sldId id="349"/>
            <p14:sldId id="351"/>
            <p14:sldId id="359"/>
            <p14:sldId id="361"/>
            <p14:sldId id="353"/>
            <p14:sldId id="352"/>
            <p14:sldId id="35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1096" userDrawn="1">
          <p15:clr>
            <a:srgbClr val="A4A3A4"/>
          </p15:clr>
        </p15:guide>
        <p15:guide id="4" orient="horz" pos="595" userDrawn="1">
          <p15:clr>
            <a:srgbClr val="A4A3A4"/>
          </p15:clr>
        </p15:guide>
        <p15:guide id="5" orient="horz" pos="822" userDrawn="1">
          <p15:clr>
            <a:srgbClr val="A4A3A4"/>
          </p15:clr>
        </p15:guide>
        <p15:guide id="6" orient="horz" pos="1480" userDrawn="1">
          <p15:clr>
            <a:srgbClr val="A4A3A4"/>
          </p15:clr>
        </p15:guide>
        <p15:guide id="7" orient="horz" pos="2863" userDrawn="1">
          <p15:clr>
            <a:srgbClr val="A4A3A4"/>
          </p15:clr>
        </p15:guide>
        <p15:guide id="8" pos="2547" userDrawn="1">
          <p15:clr>
            <a:srgbClr val="A4A3A4"/>
          </p15:clr>
        </p15:guide>
        <p15:guide id="9" pos="5110" userDrawn="1">
          <p15:clr>
            <a:srgbClr val="A4A3A4"/>
          </p15:clr>
        </p15:guide>
        <p15:guide id="10" pos="511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0C0"/>
    <a:srgbClr val="F7A707"/>
    <a:srgbClr val="FEC200"/>
    <a:srgbClr val="31CDA8"/>
    <a:srgbClr val="3498DB"/>
    <a:srgbClr val="192871"/>
    <a:srgbClr val="0037A4"/>
    <a:srgbClr val="002A7E"/>
    <a:srgbClr val="F1A069"/>
    <a:srgbClr val="F4B1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深色样式 1 - 强调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深色样式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深色样式 1 - 强调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E9639D4-E3E2-4D34-9284-5A2195B3D0D7}" styleName="浅色样式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F2DE63D5-997A-4646-A377-4702673A728D}" styleName="浅色样式 2 - 强调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69012ECD-51FC-41F1-AA8D-1B2483CD663E}" styleName="浅色样式 2 - 强调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554" autoAdjust="0"/>
    <p:restoredTop sz="86384" autoAdjust="0"/>
  </p:normalViewPr>
  <p:slideViewPr>
    <p:cSldViewPr snapToGrid="0" showGuides="1">
      <p:cViewPr varScale="1">
        <p:scale>
          <a:sx n="118" d="100"/>
          <a:sy n="118" d="100"/>
        </p:scale>
        <p:origin x="480" y="192"/>
      </p:cViewPr>
      <p:guideLst>
        <p:guide orient="horz" pos="2160"/>
        <p:guide pos="3840"/>
        <p:guide pos="1096"/>
        <p:guide orient="horz" pos="595"/>
        <p:guide orient="horz" pos="822"/>
        <p:guide orient="horz" pos="1480"/>
        <p:guide orient="horz" pos="2863"/>
        <p:guide pos="2547"/>
        <p:guide pos="5110"/>
        <p:guide pos="5111"/>
      </p:guideLst>
    </p:cSldViewPr>
  </p:slideViewPr>
  <p:outlineViewPr>
    <p:cViewPr>
      <p:scale>
        <a:sx n="33" d="100"/>
        <a:sy n="33" d="100"/>
      </p:scale>
      <p:origin x="0" y="-56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33" d="100"/>
        <a:sy n="33" d="100"/>
      </p:scale>
      <p:origin x="0" y="-114"/>
    </p:cViewPr>
  </p:sorterViewPr>
  <p:notesViewPr>
    <p:cSldViewPr snapToGrid="0">
      <p:cViewPr varScale="1">
        <p:scale>
          <a:sx n="65" d="100"/>
          <a:sy n="65" d="100"/>
        </p:scale>
        <p:origin x="3154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AFCBEEA2-BF04-4625-9D90-F4291A119A4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691C78A-5A0F-4F2E-9C48-9BEEFCC112A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87634C-074B-4260-9010-E574428551B5}" type="datetimeFigureOut">
              <a:rPr lang="zh-CN" altLang="en-US" smtClean="0"/>
              <a:t>2021/8/9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CD4B301-C1F1-4488-BE41-C37374152C4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927E0BC-A1AC-4B31-B1CD-ECA55CA19D8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A7C4FF-9C5A-4350-A3CE-CE48C6E745E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91311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5591C1-7BBD-4BAD-9912-0ADD21A74F01}" type="datetimeFigureOut">
              <a:rPr lang="zh-CN" altLang="en-US" smtClean="0"/>
              <a:t>2021/8/9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733780-C451-4576-A162-3E5813E9C15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2523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6">
            <a:extLst>
              <a:ext uri="{FF2B5EF4-FFF2-40B4-BE49-F238E27FC236}">
                <a16:creationId xmlns:a16="http://schemas.microsoft.com/office/drawing/2014/main" id="{F619AC0B-D093-4B29-BED5-E396B58FD11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232" y="0"/>
            <a:ext cx="12196559" cy="6858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" name="图片 1">
            <a:extLst>
              <a:ext uri="{FF2B5EF4-FFF2-40B4-BE49-F238E27FC236}">
                <a16:creationId xmlns:a16="http://schemas.microsoft.com/office/drawing/2014/main" id="{EC130C9D-3B92-4E92-AF34-4C37ACD5152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36557" y="5640180"/>
            <a:ext cx="1531908" cy="565306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" name="矩形 25">
            <a:extLst>
              <a:ext uri="{FF2B5EF4-FFF2-40B4-BE49-F238E27FC236}">
                <a16:creationId xmlns:a16="http://schemas.microsoft.com/office/drawing/2014/main" id="{36BA4FD9-4EAF-40CB-91E3-48F885239803}"/>
              </a:ext>
            </a:extLst>
          </p:cNvPr>
          <p:cNvSpPr/>
          <p:nvPr userDrawn="1"/>
        </p:nvSpPr>
        <p:spPr>
          <a:xfrm>
            <a:off x="4734893" y="6205486"/>
            <a:ext cx="2735236" cy="338554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lvl="0" indent="0" algn="ctr"/>
            <a:r>
              <a:rPr lang="zh-CN" altLang="en-US" sz="1600" b="0" dirty="0"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charset="-122"/>
              </a:rPr>
              <a:t>实力</a:t>
            </a:r>
            <a:r>
              <a:rPr lang="en-US" altLang="zh-CN" sz="1600" b="0"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charset="-122"/>
              </a:rPr>
              <a:t>IT</a:t>
            </a:r>
            <a:r>
              <a:rPr lang="zh-CN" altLang="en-US" sz="1600" b="0"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charset="-122"/>
              </a:rPr>
              <a:t>教育 </a:t>
            </a:r>
            <a:r>
              <a:rPr lang="en-US" altLang="zh-CN" sz="1600" b="0" dirty="0"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charset="-122"/>
              </a:rPr>
              <a:t>www.520it.com</a:t>
            </a:r>
            <a:endParaRPr lang="zh-CN" altLang="en-US" sz="1600" b="0" dirty="0"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charset="-122"/>
            </a:endParaRP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E772C4B5-AB4E-43B0-B717-25071084FD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154114"/>
            <a:ext cx="12192000" cy="1011116"/>
          </a:xfrm>
        </p:spPr>
        <p:txBody>
          <a:bodyPr anchor="ctr">
            <a:normAutofit/>
          </a:bodyPr>
          <a:lstStyle>
            <a:lvl1pPr algn="ctr">
              <a:defRPr sz="72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6" name="副标题 2">
            <a:extLst>
              <a:ext uri="{FF2B5EF4-FFF2-40B4-BE49-F238E27FC236}">
                <a16:creationId xmlns:a16="http://schemas.microsoft.com/office/drawing/2014/main" id="{B401CC44-47BA-4904-A587-245165E746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32234" y="3417401"/>
            <a:ext cx="6327531" cy="43363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8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30632250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5">
            <a:extLst>
              <a:ext uri="{FF2B5EF4-FFF2-40B4-BE49-F238E27FC236}">
                <a16:creationId xmlns:a16="http://schemas.microsoft.com/office/drawing/2014/main" id="{F612FBBA-ABAE-4812-AAB2-77CA48D5419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51" y="-728"/>
            <a:ext cx="12200141" cy="686911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" name="矩形 29">
            <a:extLst>
              <a:ext uri="{FF2B5EF4-FFF2-40B4-BE49-F238E27FC236}">
                <a16:creationId xmlns:a16="http://schemas.microsoft.com/office/drawing/2014/main" id="{89038A74-5A1B-45B4-AA7D-C9934D2FDABC}"/>
              </a:ext>
            </a:extLst>
          </p:cNvPr>
          <p:cNvSpPr/>
          <p:nvPr userDrawn="1"/>
        </p:nvSpPr>
        <p:spPr>
          <a:xfrm>
            <a:off x="-6349" y="1139584"/>
            <a:ext cx="12198349" cy="22225"/>
          </a:xfrm>
          <a:prstGeom prst="rect">
            <a:avLst/>
          </a:prstGeom>
          <a:solidFill>
            <a:srgbClr val="EAEAEA">
              <a:alpha val="32155"/>
            </a:srgbClr>
          </a:solidFill>
          <a:ln w="9525">
            <a:noFill/>
          </a:ln>
        </p:spPr>
        <p:txBody>
          <a:bodyPr anchor="ctr"/>
          <a:lstStyle/>
          <a:p>
            <a:pPr lvl="0" indent="0" algn="ctr"/>
            <a:endParaRPr lang="zh-CN" altLang="en-US" sz="1800" b="1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pic>
        <p:nvPicPr>
          <p:cNvPr id="12" name="图片 1">
            <a:extLst>
              <a:ext uri="{FF2B5EF4-FFF2-40B4-BE49-F238E27FC236}">
                <a16:creationId xmlns:a16="http://schemas.microsoft.com/office/drawing/2014/main" id="{DB3FFE7C-0303-4D2A-9F24-474FCCD761C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91839" y="399965"/>
            <a:ext cx="1531908" cy="565306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标题占位符 1">
            <a:extLst>
              <a:ext uri="{FF2B5EF4-FFF2-40B4-BE49-F238E27FC236}">
                <a16:creationId xmlns:a16="http://schemas.microsoft.com/office/drawing/2014/main" id="{F3C067B8-78E3-4D7C-B8BF-D555919778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4935" y="395532"/>
            <a:ext cx="10081824" cy="7121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kumimoji="1" lang="zh-CN" altLang="en-US" sz="3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3" name="内容占位符 2">
            <a:extLst>
              <a:ext uri="{FF2B5EF4-FFF2-40B4-BE49-F238E27FC236}">
                <a16:creationId xmlns:a16="http://schemas.microsoft.com/office/drawing/2014/main" id="{E8B5E84D-8FAC-4FA6-9CA7-55579F675DF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61193" y="1238066"/>
            <a:ext cx="11866684" cy="5444088"/>
          </a:xfrm>
        </p:spPr>
        <p:txBody>
          <a:bodyPr>
            <a:normAutofit/>
          </a:bodyPr>
          <a:lstStyle>
            <a:lvl1pPr marL="228600" indent="-228600">
              <a:lnSpc>
                <a:spcPts val="2000"/>
              </a:lnSpc>
              <a:buFont typeface="Wingdings" panose="05000000000000000000" pitchFamily="2" charset="2"/>
              <a:buChar char="n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85800" indent="-228600">
              <a:lnSpc>
                <a:spcPts val="2000"/>
              </a:lnSpc>
              <a:buFont typeface="Wingdings" panose="05000000000000000000" pitchFamily="2" charset="2"/>
              <a:buChar char="p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lnSpc>
                <a:spcPts val="2000"/>
              </a:lnSpc>
              <a:buFont typeface="Wingdings" panose="05000000000000000000" pitchFamily="2" charset="2"/>
              <a:buChar char="ü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lnSpc>
                <a:spcPts val="2000"/>
              </a:lnSpc>
              <a:buFont typeface="Wingdings" panose="05000000000000000000" pitchFamily="2" charset="2"/>
              <a:buChar char="Ø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lnSpc>
                <a:spcPts val="2000"/>
              </a:lnSpc>
              <a:buFont typeface="Wingdings" panose="05000000000000000000" pitchFamily="2" charset="2"/>
              <a:buChar char="l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编辑版文本样式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40563428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D8E73B-0927-45CC-BC19-B5A752C4C781}" type="datetimeFigureOut">
              <a:rPr lang="zh-CN" altLang="en-US" smtClean="0"/>
              <a:t>2021/8/9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811428-941F-4F39-9F0C-B1B29E093D2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6516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opensource.apple.com/tarballs/objc4/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5D2A8A-4D20-46E7-AB5F-6F0B875B77E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/>
              <a:t>OC</a:t>
            </a:r>
            <a:r>
              <a:rPr lang="zh-CN" altLang="en-US"/>
              <a:t>语法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8E18B87-7327-4283-B60A-4EF5B1BB4F6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/>
              <a:t>@M</a:t>
            </a:r>
            <a:r>
              <a:rPr lang="zh-CN" altLang="en-US"/>
              <a:t>了个</a:t>
            </a:r>
            <a:r>
              <a:rPr lang="en-US" altLang="zh-CN"/>
              <a:t>J</a:t>
            </a:r>
            <a:endParaRPr lang="zh-CN" altLang="en-US"/>
          </a:p>
        </p:txBody>
      </p:sp>
      <p:sp>
        <p:nvSpPr>
          <p:cNvPr id="4" name="副标题 2">
            <a:extLst>
              <a:ext uri="{FF2B5EF4-FFF2-40B4-BE49-F238E27FC236}">
                <a16:creationId xmlns:a16="http://schemas.microsoft.com/office/drawing/2014/main" id="{F8E18B87-7327-4283-B60A-4EF5B1BB4F6D}"/>
              </a:ext>
            </a:extLst>
          </p:cNvPr>
          <p:cNvSpPr txBox="1">
            <a:spLocks/>
          </p:cNvSpPr>
          <p:nvPr/>
        </p:nvSpPr>
        <p:spPr>
          <a:xfrm>
            <a:off x="2932234" y="4016115"/>
            <a:ext cx="6327531" cy="4336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800" b="0"/>
              <a:t>https://github.com/CoderMJLee</a:t>
            </a:r>
          </a:p>
        </p:txBody>
      </p:sp>
    </p:spTree>
    <p:extLst>
      <p:ext uri="{BB962C8B-B14F-4D97-AF65-F5344CB8AC3E}">
        <p14:creationId xmlns:p14="http://schemas.microsoft.com/office/powerpoint/2010/main" val="4531877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OC</a:t>
            </a:r>
            <a:r>
              <a:rPr lang="zh-CN" altLang="en-US"/>
              <a:t>对象的本质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920" y="1198880"/>
            <a:ext cx="4102100" cy="17399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3007" y="1338580"/>
            <a:ext cx="2832100" cy="14605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8" name="直线箭头连接符 17"/>
          <p:cNvCxnSpPr>
            <a:stCxn id="3" idx="3"/>
            <a:endCxn id="6" idx="1"/>
          </p:cNvCxnSpPr>
          <p:nvPr/>
        </p:nvCxnSpPr>
        <p:spPr>
          <a:xfrm>
            <a:off x="4478020" y="2068830"/>
            <a:ext cx="261498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图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920" y="3002007"/>
            <a:ext cx="4838700" cy="8636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3" name="矩形 22"/>
          <p:cNvSpPr/>
          <p:nvPr/>
        </p:nvSpPr>
        <p:spPr>
          <a:xfrm>
            <a:off x="6637020" y="3249213"/>
            <a:ext cx="2853690" cy="44577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Student</a:t>
            </a:r>
            <a:r>
              <a:rPr kumimoji="1" lang="zh-CN" altLang="en-US" sz="2400"/>
              <a:t>对象</a:t>
            </a:r>
          </a:p>
        </p:txBody>
      </p:sp>
      <p:sp>
        <p:nvSpPr>
          <p:cNvPr id="24" name="矩形 23"/>
          <p:cNvSpPr/>
          <p:nvPr/>
        </p:nvSpPr>
        <p:spPr>
          <a:xfrm>
            <a:off x="6541770" y="3760470"/>
            <a:ext cx="3044190" cy="1805940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26" name="矩形 25"/>
          <p:cNvSpPr/>
          <p:nvPr/>
        </p:nvSpPr>
        <p:spPr>
          <a:xfrm>
            <a:off x="6637020" y="3880526"/>
            <a:ext cx="2853690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isa</a:t>
            </a:r>
            <a:endParaRPr kumimoji="1" lang="zh-CN" altLang="en-US" sz="2400"/>
          </a:p>
        </p:txBody>
      </p:sp>
      <p:sp>
        <p:nvSpPr>
          <p:cNvPr id="27" name="矩形 26"/>
          <p:cNvSpPr/>
          <p:nvPr/>
        </p:nvSpPr>
        <p:spPr>
          <a:xfrm>
            <a:off x="6637020" y="4434963"/>
            <a:ext cx="2853690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_no</a:t>
            </a:r>
            <a:r>
              <a:rPr kumimoji="1" lang="zh-CN" altLang="en-US" sz="2400"/>
              <a:t> </a:t>
            </a:r>
            <a:r>
              <a:rPr kumimoji="1" lang="en-US" altLang="zh-CN" sz="2400"/>
              <a:t>=</a:t>
            </a:r>
            <a:r>
              <a:rPr kumimoji="1" lang="zh-CN" altLang="en-US" sz="2400"/>
              <a:t> </a:t>
            </a:r>
            <a:r>
              <a:rPr kumimoji="1" lang="en-US" altLang="zh-CN" sz="2400"/>
              <a:t>4</a:t>
            </a:r>
            <a:endParaRPr kumimoji="1" lang="zh-CN" altLang="en-US" sz="2400"/>
          </a:p>
        </p:txBody>
      </p:sp>
      <p:sp>
        <p:nvSpPr>
          <p:cNvPr id="28" name="矩形 27"/>
          <p:cNvSpPr/>
          <p:nvPr/>
        </p:nvSpPr>
        <p:spPr>
          <a:xfrm>
            <a:off x="6637020" y="5026533"/>
            <a:ext cx="2853690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_age</a:t>
            </a:r>
            <a:r>
              <a:rPr kumimoji="1" lang="zh-CN" altLang="en-US" sz="2400"/>
              <a:t> </a:t>
            </a:r>
            <a:r>
              <a:rPr kumimoji="1" lang="en-US" altLang="zh-CN" sz="2400"/>
              <a:t>=</a:t>
            </a:r>
            <a:r>
              <a:rPr kumimoji="1" lang="zh-CN" altLang="en-US" sz="2400"/>
              <a:t> </a:t>
            </a:r>
            <a:r>
              <a:rPr kumimoji="1" lang="en-US" altLang="zh-CN" sz="2400"/>
              <a:t>5</a:t>
            </a:r>
            <a:endParaRPr kumimoji="1" lang="zh-CN" altLang="en-US" sz="2400"/>
          </a:p>
        </p:txBody>
      </p:sp>
      <p:sp>
        <p:nvSpPr>
          <p:cNvPr id="29" name="文本框 28"/>
          <p:cNvSpPr txBox="1"/>
          <p:nvPr/>
        </p:nvSpPr>
        <p:spPr>
          <a:xfrm>
            <a:off x="9612630" y="3918745"/>
            <a:ext cx="2146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地址：</a:t>
            </a:r>
            <a:r>
              <a:rPr kumimoji="1" lang="en-US" altLang="zh-CN"/>
              <a:t>0x100400110</a:t>
            </a:r>
            <a:endParaRPr kumimoji="1" lang="zh-CN" altLang="en-US"/>
          </a:p>
        </p:txBody>
      </p:sp>
      <p:sp>
        <p:nvSpPr>
          <p:cNvPr id="30" name="文本框 29"/>
          <p:cNvSpPr txBox="1"/>
          <p:nvPr/>
        </p:nvSpPr>
        <p:spPr>
          <a:xfrm>
            <a:off x="9612630" y="4473182"/>
            <a:ext cx="2146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地址：</a:t>
            </a:r>
            <a:r>
              <a:rPr kumimoji="1" lang="en-US" altLang="zh-CN"/>
              <a:t>0x100400118</a:t>
            </a:r>
            <a:endParaRPr kumimoji="1" lang="zh-CN" altLang="en-US"/>
          </a:p>
        </p:txBody>
      </p:sp>
      <p:sp>
        <p:nvSpPr>
          <p:cNvPr id="31" name="文本框 30"/>
          <p:cNvSpPr txBox="1"/>
          <p:nvPr/>
        </p:nvSpPr>
        <p:spPr>
          <a:xfrm>
            <a:off x="9612630" y="5064752"/>
            <a:ext cx="2153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地址：</a:t>
            </a:r>
            <a:r>
              <a:rPr kumimoji="1" lang="en-US" altLang="zh-CN"/>
              <a:t>0x10040011C</a:t>
            </a:r>
            <a:endParaRPr kumimoji="1" lang="zh-CN" altLang="en-US"/>
          </a:p>
        </p:txBody>
      </p:sp>
      <p:sp>
        <p:nvSpPr>
          <p:cNvPr id="32" name="矩形 31"/>
          <p:cNvSpPr/>
          <p:nvPr/>
        </p:nvSpPr>
        <p:spPr>
          <a:xfrm>
            <a:off x="916940" y="4311060"/>
            <a:ext cx="3561080" cy="68580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stu</a:t>
            </a:r>
            <a:r>
              <a:rPr kumimoji="1" lang="zh-CN" altLang="en-US" sz="2400"/>
              <a:t> </a:t>
            </a:r>
            <a:r>
              <a:rPr kumimoji="1" lang="en-US" altLang="zh-CN" sz="2400"/>
              <a:t>=</a:t>
            </a:r>
            <a:r>
              <a:rPr kumimoji="1" lang="zh-CN" altLang="en-US" sz="2400"/>
              <a:t> </a:t>
            </a:r>
            <a:r>
              <a:rPr kumimoji="1" lang="en-US" altLang="zh-CN" sz="2400"/>
              <a:t>0x100400110</a:t>
            </a:r>
            <a:r>
              <a:rPr kumimoji="1" lang="zh-CN" altLang="en-US" sz="2400"/>
              <a:t> </a:t>
            </a:r>
          </a:p>
        </p:txBody>
      </p:sp>
      <p:cxnSp>
        <p:nvCxnSpPr>
          <p:cNvPr id="33" name="直线箭头连接符 32"/>
          <p:cNvCxnSpPr>
            <a:stCxn id="32" idx="3"/>
            <a:endCxn id="24" idx="1"/>
          </p:cNvCxnSpPr>
          <p:nvPr/>
        </p:nvCxnSpPr>
        <p:spPr>
          <a:xfrm>
            <a:off x="4478020" y="4653960"/>
            <a:ext cx="2063750" cy="94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图片 3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5920" y="5723323"/>
            <a:ext cx="8242300" cy="6477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82754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6" grpId="0" animBg="1"/>
      <p:bldP spid="27" grpId="0" animBg="1"/>
      <p:bldP spid="28" grpId="0" animBg="1"/>
      <p:bldP spid="29" grpId="0"/>
      <p:bldP spid="30" grpId="0"/>
      <p:bldP spid="31" grpId="0"/>
      <p:bldP spid="3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OC</a:t>
            </a:r>
            <a:r>
              <a:rPr lang="zh-CN" altLang="en-US"/>
              <a:t>对象的本质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912" y="1528064"/>
            <a:ext cx="4102100" cy="17399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8" name="直线箭头连接符 17"/>
          <p:cNvCxnSpPr>
            <a:stCxn id="3" idx="3"/>
            <a:endCxn id="2" idx="1"/>
          </p:cNvCxnSpPr>
          <p:nvPr/>
        </p:nvCxnSpPr>
        <p:spPr>
          <a:xfrm>
            <a:off x="4795012" y="2398014"/>
            <a:ext cx="81361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8631" y="1718564"/>
            <a:ext cx="5118100" cy="13589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0132" y="4066990"/>
            <a:ext cx="3009900" cy="8636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9" name="直线箭头连接符 8"/>
          <p:cNvCxnSpPr>
            <a:endCxn id="21" idx="0"/>
          </p:cNvCxnSpPr>
          <p:nvPr/>
        </p:nvCxnSpPr>
        <p:spPr>
          <a:xfrm>
            <a:off x="7895082" y="2231136"/>
            <a:ext cx="0" cy="183585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8593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OC</a:t>
            </a:r>
            <a:r>
              <a:rPr lang="zh-CN" altLang="en-US"/>
              <a:t>对象的本质</a:t>
            </a:r>
          </a:p>
        </p:txBody>
      </p:sp>
      <p:cxnSp>
        <p:nvCxnSpPr>
          <p:cNvPr id="18" name="直线箭头连接符 17"/>
          <p:cNvCxnSpPr>
            <a:stCxn id="8" idx="3"/>
            <a:endCxn id="11" idx="1"/>
          </p:cNvCxnSpPr>
          <p:nvPr/>
        </p:nvCxnSpPr>
        <p:spPr>
          <a:xfrm>
            <a:off x="3703066" y="6001512"/>
            <a:ext cx="9667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266" y="3309366"/>
            <a:ext cx="3632200" cy="13716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266" y="5309362"/>
            <a:ext cx="3479800" cy="13843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9847" y="5436362"/>
            <a:ext cx="4572000" cy="11303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9847" y="3447288"/>
            <a:ext cx="5016500" cy="11049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50897" y="1817370"/>
            <a:ext cx="3009900" cy="8636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0" name="直线箭头连接符 19"/>
          <p:cNvCxnSpPr>
            <a:stCxn id="7" idx="3"/>
            <a:endCxn id="15" idx="1"/>
          </p:cNvCxnSpPr>
          <p:nvPr/>
        </p:nvCxnSpPr>
        <p:spPr>
          <a:xfrm>
            <a:off x="3855466" y="3995166"/>
            <a:ext cx="814381" cy="45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线箭头连接符 22"/>
          <p:cNvCxnSpPr>
            <a:endCxn id="15" idx="2"/>
          </p:cNvCxnSpPr>
          <p:nvPr/>
        </p:nvCxnSpPr>
        <p:spPr>
          <a:xfrm flipH="1" flipV="1">
            <a:off x="7178097" y="4552188"/>
            <a:ext cx="2991" cy="11049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线箭头连接符 27"/>
          <p:cNvCxnSpPr>
            <a:endCxn id="19" idx="2"/>
          </p:cNvCxnSpPr>
          <p:nvPr/>
        </p:nvCxnSpPr>
        <p:spPr>
          <a:xfrm flipV="1">
            <a:off x="6955847" y="2680970"/>
            <a:ext cx="0" cy="106197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/>
          <p:cNvSpPr txBox="1"/>
          <p:nvPr/>
        </p:nvSpPr>
        <p:spPr>
          <a:xfrm>
            <a:off x="332162" y="1203432"/>
            <a:ext cx="11501313" cy="44248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思考：一个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Person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对象、一个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Student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对象占用多少内存空间？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54473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实时查看内存数据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332162" y="1190909"/>
            <a:ext cx="11501313" cy="39786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Debug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-&gt;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Debug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Workfllow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-&gt;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View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Memory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Shift</a:t>
            </a:r>
            <a:r>
              <a:rPr lang="zh-CN" altLang="en-US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Command</a:t>
            </a:r>
            <a:r>
              <a:rPr lang="zh-CN" altLang="en-US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120" y="1588770"/>
            <a:ext cx="4530090" cy="512559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755823" y="2920007"/>
            <a:ext cx="2902527" cy="44248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也可以使用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LLDB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指令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48753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</a:t>
            </a:r>
            <a:r>
              <a:rPr lang="zh-CN" altLang="en-US"/>
              <a:t>个容易混淆的函数</a:t>
            </a:r>
          </a:p>
        </p:txBody>
      </p:sp>
      <p:sp>
        <p:nvSpPr>
          <p:cNvPr id="31" name="文本框 30"/>
          <p:cNvSpPr txBox="1"/>
          <p:nvPr/>
        </p:nvSpPr>
        <p:spPr>
          <a:xfrm>
            <a:off x="332162" y="1179681"/>
            <a:ext cx="11501313" cy="129236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创建一个实例对象，至少需要多少内存？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 dirty="0">
                <a:solidFill>
                  <a:srgbClr val="643820"/>
                </a:solidFill>
                <a:latin typeface="Menlo-Regular" charset="0"/>
              </a:rPr>
              <a:t>#import </a:t>
            </a:r>
            <a:r>
              <a:rPr lang="en-US" altLang="zh-CN" sz="1600" dirty="0">
                <a:solidFill>
                  <a:srgbClr val="C41A16"/>
                </a:solidFill>
                <a:latin typeface="Menlo-Regular" charset="0"/>
              </a:rPr>
              <a:t>&lt;</a:t>
            </a:r>
            <a:r>
              <a:rPr lang="en-US" altLang="zh-CN" sz="1600" dirty="0" err="1">
                <a:solidFill>
                  <a:srgbClr val="C41A16"/>
                </a:solidFill>
                <a:latin typeface="Menlo-Regular" charset="0"/>
              </a:rPr>
              <a:t>objc</a:t>
            </a:r>
            <a:r>
              <a:rPr lang="en-US" altLang="zh-CN" sz="1600" dirty="0">
                <a:solidFill>
                  <a:srgbClr val="C41A16"/>
                </a:solidFill>
                <a:latin typeface="Menlo-Regular" charset="0"/>
              </a:rPr>
              <a:t>/</a:t>
            </a:r>
            <a:r>
              <a:rPr lang="en-US" altLang="zh-CN" sz="1600" dirty="0" err="1">
                <a:solidFill>
                  <a:srgbClr val="C41A16"/>
                </a:solidFill>
                <a:latin typeface="Menlo-Regular" charset="0"/>
              </a:rPr>
              <a:t>runtime.h</a:t>
            </a:r>
            <a:r>
              <a:rPr lang="en-US" altLang="zh-CN" sz="1600" dirty="0">
                <a:solidFill>
                  <a:srgbClr val="C41A16"/>
                </a:solidFill>
                <a:latin typeface="Menlo-Regular" charset="0"/>
              </a:rPr>
              <a:t>&gt;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 dirty="0" err="1">
                <a:solidFill>
                  <a:srgbClr val="2E0D6E"/>
                </a:solidFill>
                <a:latin typeface="Menlo-Regular" charset="0"/>
              </a:rPr>
              <a:t>class_getInstanceSize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([</a:t>
            </a:r>
            <a:r>
              <a:rPr lang="en-US" altLang="zh-CN" sz="1600" dirty="0" err="1">
                <a:solidFill>
                  <a:srgbClr val="5C2699"/>
                </a:solidFill>
                <a:latin typeface="Menlo-Regular" charset="0"/>
              </a:rPr>
              <a:t>NSObject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600" dirty="0">
                <a:solidFill>
                  <a:srgbClr val="2E0D6E"/>
                </a:solidFill>
                <a:latin typeface="Menlo-Regular" charset="0"/>
              </a:rPr>
              <a:t>class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]);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 dirty="0">
                <a:solidFill>
                  <a:srgbClr val="000000"/>
                </a:solidFill>
                <a:latin typeface="Menlo-Regular" charset="0"/>
              </a:rPr>
              <a:t>得到成员变量至少占用的内存空间，可能存在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00</a:t>
            </a:r>
            <a:r>
              <a:rPr lang="zh-CN" altLang="en-US" sz="16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00</a:t>
            </a:r>
            <a:r>
              <a:rPr lang="zh-CN" altLang="en-US" sz="16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00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32162" y="3244008"/>
            <a:ext cx="11501313" cy="15718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创建一个实例对象，实际上分配了多少内存？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 dirty="0">
                <a:solidFill>
                  <a:srgbClr val="643820"/>
                </a:solidFill>
                <a:latin typeface="Menlo-Regular" charset="0"/>
              </a:rPr>
              <a:t>#import </a:t>
            </a:r>
            <a:r>
              <a:rPr lang="en-US" altLang="zh-CN" sz="1600" dirty="0">
                <a:solidFill>
                  <a:srgbClr val="C41A16"/>
                </a:solidFill>
                <a:latin typeface="Menlo-Regular" charset="0"/>
              </a:rPr>
              <a:t>&lt;malloc/</a:t>
            </a:r>
            <a:r>
              <a:rPr lang="en-US" altLang="zh-CN" sz="1600" dirty="0" err="1">
                <a:solidFill>
                  <a:srgbClr val="C41A16"/>
                </a:solidFill>
                <a:latin typeface="Menlo-Regular" charset="0"/>
              </a:rPr>
              <a:t>malloc.h</a:t>
            </a:r>
            <a:r>
              <a:rPr lang="en-US" altLang="zh-CN" sz="1600" dirty="0">
                <a:solidFill>
                  <a:srgbClr val="C41A16"/>
                </a:solidFill>
                <a:latin typeface="Menlo-Regular" charset="0"/>
              </a:rPr>
              <a:t>&gt;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 dirty="0" err="1">
                <a:solidFill>
                  <a:srgbClr val="2E0D6E"/>
                </a:solidFill>
                <a:latin typeface="Menlo-Regular" charset="0"/>
              </a:rPr>
              <a:t>malloc_size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((</a:t>
            </a:r>
            <a:r>
              <a:rPr lang="en-US" altLang="zh-CN" sz="1600" dirty="0">
                <a:solidFill>
                  <a:srgbClr val="AA0D91"/>
                </a:solidFill>
                <a:latin typeface="Menlo-Regular" charset="0"/>
              </a:rPr>
              <a:t>__bridge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600" dirty="0">
                <a:solidFill>
                  <a:srgbClr val="AA0D91"/>
                </a:solidFill>
                <a:latin typeface="Menlo-Regular" charset="0"/>
              </a:rPr>
              <a:t>const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600" dirty="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 *)obj);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 dirty="0">
                <a:solidFill>
                  <a:srgbClr val="000000"/>
                </a:solidFill>
                <a:latin typeface="Menlo-Regular" charset="0"/>
                <a:ea typeface="微软雅黑" panose="020B0503020204020204" pitchFamily="34" charset="-122"/>
              </a:rPr>
              <a:t>系统实际分配的内存空间。</a:t>
            </a:r>
            <a:endParaRPr lang="en-US" altLang="zh-CN" sz="1600" dirty="0">
              <a:solidFill>
                <a:srgbClr val="000000"/>
              </a:solidFill>
              <a:latin typeface="Menlo-Regular" charset="0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 dirty="0">
                <a:solidFill>
                  <a:srgbClr val="000000"/>
                </a:solidFill>
                <a:latin typeface="Menlo-Regular" charset="0"/>
                <a:ea typeface="微软雅黑" panose="020B0503020204020204" pitchFamily="34" charset="-122"/>
              </a:rPr>
              <a:t>iOS</a:t>
            </a:r>
            <a:r>
              <a:rPr lang="zh-CN" altLang="en-US" sz="1600" dirty="0">
                <a:solidFill>
                  <a:srgbClr val="000000"/>
                </a:solidFill>
                <a:latin typeface="Menlo-Regular" charset="0"/>
                <a:ea typeface="微软雅黑" panose="020B0503020204020204" pitchFamily="34" charset="-122"/>
              </a:rPr>
              <a:t> 分配的空间都是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  <a:ea typeface="微软雅黑" panose="020B0503020204020204" pitchFamily="34" charset="-122"/>
              </a:rPr>
              <a:t>16</a:t>
            </a:r>
            <a:r>
              <a:rPr lang="zh-CN" altLang="en-US" sz="1600" dirty="0">
                <a:solidFill>
                  <a:srgbClr val="000000"/>
                </a:solidFill>
                <a:latin typeface="Menlo-Regular" charset="0"/>
                <a:ea typeface="微软雅黑" panose="020B0503020204020204" pitchFamily="34" charset="-122"/>
              </a:rPr>
              <a:t>的倍数。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084DCD3E-2A9F-384F-9F75-CA614C32AC68}"/>
              </a:ext>
            </a:extLst>
          </p:cNvPr>
          <p:cNvSpPr txBox="1"/>
          <p:nvPr/>
        </p:nvSpPr>
        <p:spPr>
          <a:xfrm>
            <a:off x="651641" y="546537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DACC8C3-C383-564C-9BC4-248112298E50}"/>
              </a:ext>
            </a:extLst>
          </p:cNvPr>
          <p:cNvSpPr txBox="1"/>
          <p:nvPr/>
        </p:nvSpPr>
        <p:spPr>
          <a:xfrm>
            <a:off x="546538" y="5423338"/>
            <a:ext cx="572464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/>
              <a:t>sizeOf</a:t>
            </a:r>
            <a:endParaRPr kumimoji="1" lang="en-US" altLang="zh-CN" dirty="0"/>
          </a:p>
          <a:p>
            <a:r>
              <a:rPr lang="zh-CN" altLang="en-US" dirty="0"/>
              <a:t>是一个运算符不是函数，编译过程直接替换成对应数字</a:t>
            </a:r>
            <a:endParaRPr lang="en-US" altLang="zh-CN" dirty="0"/>
          </a:p>
          <a:p>
            <a:r>
              <a:rPr lang="en-US" altLang="zh-CN" dirty="0" err="1"/>
              <a:t>eg:int</a:t>
            </a:r>
            <a:r>
              <a:rPr lang="en-US" altLang="zh-CN" dirty="0"/>
              <a:t> a = 4;</a:t>
            </a:r>
          </a:p>
          <a:p>
            <a:r>
              <a:rPr lang="en-US" altLang="zh-CN" dirty="0" err="1"/>
              <a:t>sizeOf</a:t>
            </a:r>
            <a:r>
              <a:rPr lang="en-US" altLang="zh-CN" dirty="0"/>
              <a:t>(a);// </a:t>
            </a:r>
            <a:r>
              <a:rPr lang="zh-CN" altLang="en-US" dirty="0"/>
              <a:t>编译阶段，直接替换为</a:t>
            </a:r>
            <a:r>
              <a:rPr lang="en-US" altLang="zh-CN" dirty="0"/>
              <a:t>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08376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常用</a:t>
            </a:r>
            <a:r>
              <a:rPr lang="en-US" altLang="zh-CN" dirty="0"/>
              <a:t>LLDB</a:t>
            </a:r>
            <a:r>
              <a:rPr lang="zh-CN" altLang="en-US" dirty="0"/>
              <a:t>指令</a:t>
            </a:r>
          </a:p>
        </p:txBody>
      </p:sp>
      <p:sp>
        <p:nvSpPr>
          <p:cNvPr id="44" name="文本框 43"/>
          <p:cNvSpPr txBox="1"/>
          <p:nvPr/>
        </p:nvSpPr>
        <p:spPr>
          <a:xfrm>
            <a:off x="0" y="1192002"/>
            <a:ext cx="4880611" cy="96826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print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：打印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po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：打印对象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32163" y="2244559"/>
            <a:ext cx="4548448" cy="230486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读取内存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memory</a:t>
            </a: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read/</a:t>
            </a:r>
            <a:r>
              <a:rPr lang="zh-CN" altLang="en-US" sz="16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数量</a:t>
            </a: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格式</a:t>
            </a:r>
            <a:r>
              <a:rPr lang="zh-CN" altLang="en-US" sz="1600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字节数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内存地址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x/</a:t>
            </a:r>
            <a:r>
              <a:rPr lang="zh-CN" altLang="en-US" sz="16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数量</a:t>
            </a: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格式</a:t>
            </a:r>
            <a:r>
              <a:rPr lang="zh-CN" altLang="en-US" sz="1600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字节数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内存地址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x/3xw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0x10010</a:t>
            </a:r>
          </a:p>
          <a:p>
            <a:r>
              <a:rPr lang="en" altLang="zh-CN" b="1" dirty="0"/>
              <a:t>x/3xg 0x100514610</a:t>
            </a:r>
            <a:endParaRPr lang="en" altLang="zh-CN" dirty="0"/>
          </a:p>
          <a:p>
            <a:r>
              <a:rPr lang="en" altLang="zh-CN" dirty="0"/>
              <a:t>0x100514610: 0x011dffff88a60e09 0x0000000000000000</a:t>
            </a:r>
          </a:p>
          <a:p>
            <a:r>
              <a:rPr lang="en" altLang="zh-CN" dirty="0"/>
              <a:t>0x100514620: 0x65736142534e5b2d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239442" y="2244560"/>
            <a:ext cx="6419157" cy="218068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格式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16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进制，</a:t>
            </a: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是浮点，</a:t>
            </a: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进制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字节大小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byte 1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字节，</a:t>
            </a: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half word 2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字节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word 4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字节，</a:t>
            </a: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giant word 8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字节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" altLang="zh-CN" sz="1600" b="1" dirty="0"/>
              <a:t>x/3xg</a:t>
            </a:r>
            <a:r>
              <a:rPr lang="zh-CN" altLang="en-US" sz="1600" b="1" dirty="0"/>
              <a:t>   </a:t>
            </a:r>
            <a:r>
              <a:rPr lang="en" altLang="zh-CN" sz="1600" b="1" dirty="0"/>
              <a:t>x/</a:t>
            </a:r>
            <a:r>
              <a:rPr lang="zh-CN" altLang="en-US" sz="1600" b="1" dirty="0"/>
              <a:t> 为</a:t>
            </a:r>
            <a:r>
              <a:rPr lang="zh-CN" altLang="en" sz="1600" b="1" dirty="0"/>
              <a:t>固定</a:t>
            </a:r>
            <a:r>
              <a:rPr lang="zh-CN" altLang="en-US" sz="1600" b="1" dirty="0"/>
              <a:t>打印格式    </a:t>
            </a:r>
            <a:r>
              <a:rPr lang="en-US" altLang="zh-CN" sz="1600" b="1" dirty="0"/>
              <a:t>3</a:t>
            </a:r>
            <a:r>
              <a:rPr lang="zh-CN" altLang="en-US" sz="1600" b="1" dirty="0"/>
              <a:t>：</a:t>
            </a:r>
            <a:r>
              <a:rPr lang="en-US" altLang="zh-CN" sz="1600" b="1" dirty="0"/>
              <a:t>3</a:t>
            </a:r>
            <a:r>
              <a:rPr lang="zh-CN" altLang="en-US" sz="1600" b="1" dirty="0"/>
              <a:t>串   </a:t>
            </a:r>
            <a:r>
              <a:rPr lang="en-US" altLang="zh-CN" sz="1600" b="1" dirty="0"/>
              <a:t>x</a:t>
            </a:r>
            <a:r>
              <a:rPr lang="zh-CN" altLang="en-US" sz="1600" b="1" dirty="0"/>
              <a:t>： </a:t>
            </a:r>
            <a:r>
              <a:rPr lang="en-US" altLang="zh-CN" sz="1600" b="1" dirty="0"/>
              <a:t>16</a:t>
            </a:r>
            <a:r>
              <a:rPr lang="zh-CN" altLang="en-US" sz="1600" b="1" dirty="0"/>
              <a:t>进制  </a:t>
            </a:r>
            <a:r>
              <a:rPr lang="en-US" altLang="zh-CN" sz="1600" b="1" dirty="0"/>
              <a:t>g</a:t>
            </a:r>
            <a:r>
              <a:rPr lang="zh-CN" altLang="en-US" sz="1600" b="1" dirty="0"/>
              <a:t>： 每串</a:t>
            </a:r>
            <a:r>
              <a:rPr lang="en-US" altLang="zh-CN" sz="1600" b="1" dirty="0"/>
              <a:t>8</a:t>
            </a:r>
            <a:r>
              <a:rPr lang="zh-CN" altLang="en-US" sz="1600" b="1" dirty="0"/>
              <a:t>个字节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32162" y="4947123"/>
            <a:ext cx="343832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charset="2"/>
              <a:buChar char="n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修改内存中的值</a:t>
            </a:r>
          </a:p>
          <a:p>
            <a:pPr marL="285750" indent="-285750">
              <a:buFont typeface="Wingdings" charset="2"/>
              <a:buChar char="p"/>
            </a:pP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memory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write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内存地址  数值</a:t>
            </a:r>
          </a:p>
          <a:p>
            <a:pPr marL="285750" indent="-285750">
              <a:buFont typeface="Wingdings" charset="2"/>
              <a:buChar char="ü"/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memory 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write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0x0000010 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64890C2-0B4A-EC43-9434-A50912330CA6}"/>
              </a:ext>
            </a:extLst>
          </p:cNvPr>
          <p:cNvSpPr txBox="1"/>
          <p:nvPr/>
        </p:nvSpPr>
        <p:spPr>
          <a:xfrm>
            <a:off x="4152496" y="4425245"/>
            <a:ext cx="7844263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charset="2"/>
              <a:buChar char="ü"/>
            </a:pP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eg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</a:p>
          <a:p>
            <a:r>
              <a:rPr lang="en" altLang="zh-CN" b="1" dirty="0"/>
              <a:t>x 0x100514610</a:t>
            </a:r>
            <a:endParaRPr lang="en" altLang="zh-CN" dirty="0"/>
          </a:p>
          <a:p>
            <a:r>
              <a:rPr lang="en" altLang="zh-CN" dirty="0"/>
              <a:t>0x100514610: 09 0e a6 88 ff ff 1d 01 </a:t>
            </a:r>
            <a:r>
              <a:rPr lang="en" altLang="zh-CN" dirty="0">
                <a:solidFill>
                  <a:srgbClr val="FF0000"/>
                </a:solidFill>
              </a:rPr>
              <a:t>00</a:t>
            </a:r>
            <a:r>
              <a:rPr lang="en" altLang="zh-CN" dirty="0"/>
              <a:t> 00 00 00 00 00 00 00  ................</a:t>
            </a:r>
          </a:p>
          <a:p>
            <a:r>
              <a:rPr lang="en" altLang="zh-CN" dirty="0"/>
              <a:t>0x100514620: 2d 5b 4e 53 42 61 73 65 6c 69 6e 65 56 69 65 77  -[</a:t>
            </a:r>
            <a:r>
              <a:rPr lang="en" altLang="zh-CN" dirty="0" err="1"/>
              <a:t>NSBaselineView</a:t>
            </a:r>
            <a:endParaRPr lang="en" altLang="zh-CN" dirty="0"/>
          </a:p>
          <a:p>
            <a:r>
              <a:rPr lang="en" altLang="zh-CN" b="1" dirty="0"/>
              <a:t>memory  write 0x100514618 9 </a:t>
            </a:r>
            <a:endParaRPr lang="en" altLang="zh-CN" dirty="0"/>
          </a:p>
          <a:p>
            <a:r>
              <a:rPr lang="en" altLang="zh-CN" b="1" dirty="0"/>
              <a:t>x 0x100514610</a:t>
            </a:r>
            <a:endParaRPr lang="en" altLang="zh-CN" dirty="0"/>
          </a:p>
          <a:p>
            <a:r>
              <a:rPr lang="en" altLang="zh-CN" dirty="0"/>
              <a:t>0x100514610: 28 0e a6 88 ff ff 1d 01 </a:t>
            </a:r>
            <a:r>
              <a:rPr lang="en" altLang="zh-CN" dirty="0">
                <a:solidFill>
                  <a:srgbClr val="FF0000"/>
                </a:solidFill>
              </a:rPr>
              <a:t>09</a:t>
            </a:r>
            <a:r>
              <a:rPr lang="en" altLang="zh-CN" dirty="0"/>
              <a:t> 00 00 00 00 00 00 00  (...............</a:t>
            </a:r>
          </a:p>
          <a:p>
            <a:r>
              <a:rPr lang="en" altLang="zh-CN" dirty="0"/>
              <a:t>0x100514620: 2d 5b 4e 53 42 61 73 65 6c 69 6e 65 56 69 65 77  -[</a:t>
            </a:r>
            <a:r>
              <a:rPr lang="en" altLang="zh-CN" dirty="0" err="1"/>
              <a:t>NSBaselineView</a:t>
            </a:r>
            <a:endParaRPr lang="en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07793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44321B-77BC-284B-A782-845430364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常用</a:t>
            </a:r>
            <a:r>
              <a:rPr lang="en-US" altLang="zh-CN" dirty="0"/>
              <a:t>LLDB</a:t>
            </a:r>
            <a:r>
              <a:rPr lang="zh-CN" altLang="en-US" dirty="0"/>
              <a:t>指令</a:t>
            </a:r>
            <a:r>
              <a:rPr lang="en-US" altLang="zh-CN" dirty="0"/>
              <a:t>2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E6FD83B-840E-6F4F-9DEF-AE5DE3E39E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P (IMP) </a:t>
            </a:r>
            <a:r>
              <a:rPr kumimoji="1" lang="zh-CN" altLang="en-US" dirty="0"/>
              <a:t>方法地址。</a:t>
            </a:r>
            <a:r>
              <a:rPr kumimoji="1" lang="en-US" altLang="zh-CN" dirty="0"/>
              <a:t>//</a:t>
            </a:r>
            <a:r>
              <a:rPr kumimoji="1" lang="zh-CN" altLang="en-US" dirty="0"/>
              <a:t> （</a:t>
            </a:r>
            <a:r>
              <a:rPr kumimoji="1" lang="en-US" altLang="zh-CN" dirty="0"/>
              <a:t>IMP</a:t>
            </a:r>
            <a:r>
              <a:rPr kumimoji="1" lang="zh-CN" altLang="en-US" dirty="0"/>
              <a:t>）</a:t>
            </a:r>
            <a:r>
              <a:rPr kumimoji="1" lang="en-US" altLang="zh-CN" dirty="0"/>
              <a:t>$0…</a:t>
            </a:r>
            <a:r>
              <a:rPr kumimoji="1" lang="zh-CN" altLang="en-US" dirty="0"/>
              <a:t>方法实现。</a:t>
            </a:r>
            <a:r>
              <a:rPr lang="en" altLang="zh-CN" dirty="0"/>
              <a:t>[self.person2 </a:t>
            </a:r>
            <a:r>
              <a:rPr lang="en" altLang="zh-CN" dirty="0" err="1"/>
              <a:t>methodForSelector</a:t>
            </a:r>
            <a:r>
              <a:rPr lang="en" altLang="zh-CN" dirty="0"/>
              <a:t>:@selector(</a:t>
            </a:r>
            <a:r>
              <a:rPr lang="en" altLang="zh-CN" dirty="0" err="1"/>
              <a:t>setAge</a:t>
            </a:r>
            <a:r>
              <a:rPr lang="en" altLang="zh-CN" dirty="0"/>
              <a:t>:)]</a:t>
            </a:r>
            <a:endParaRPr kumimoji="1" lang="en-US" altLang="zh-CN" dirty="0"/>
          </a:p>
          <a:p>
            <a:r>
              <a:rPr kumimoji="1" lang="en-US" altLang="zh-CN" dirty="0" err="1"/>
              <a:t>Eg</a:t>
            </a:r>
            <a:r>
              <a:rPr kumimoji="1" lang="en-US" altLang="zh-CN" dirty="0"/>
              <a:t>: </a:t>
            </a:r>
          </a:p>
          <a:p>
            <a:pPr marL="0" indent="0">
              <a:buNone/>
            </a:pPr>
            <a:r>
              <a:rPr lang="en" altLang="zh-CN" b="1" dirty="0"/>
              <a:t> po (IMP)0x10bff1ef0 // </a:t>
            </a:r>
            <a:r>
              <a:rPr lang="zh-CN" altLang="en" b="1" dirty="0"/>
              <a:t>监听</a:t>
            </a:r>
            <a:r>
              <a:rPr lang="zh-CN" altLang="en-US" b="1" dirty="0"/>
              <a:t>之前</a:t>
            </a:r>
            <a:endParaRPr lang="en" altLang="zh-CN" dirty="0"/>
          </a:p>
          <a:p>
            <a:pPr marL="0" indent="0">
              <a:buNone/>
            </a:pPr>
            <a:r>
              <a:rPr lang="en" altLang="zh-CN" dirty="0"/>
              <a:t>(KVO`-[Person </a:t>
            </a:r>
            <a:r>
              <a:rPr lang="en" altLang="zh-CN" dirty="0" err="1"/>
              <a:t>setAge</a:t>
            </a:r>
            <a:r>
              <a:rPr lang="en" altLang="zh-CN" dirty="0"/>
              <a:t>:] at Person.h:14)</a:t>
            </a:r>
            <a:r>
              <a:rPr lang="zh-CN" altLang="en-US" dirty="0"/>
              <a:t>  </a:t>
            </a:r>
            <a:r>
              <a:rPr lang="en-US" altLang="zh-CN" dirty="0"/>
              <a:t>//</a:t>
            </a:r>
            <a:r>
              <a:rPr lang="zh-CN" altLang="en-US" dirty="0"/>
              <a:t> 方法。类名  在多少行</a:t>
            </a:r>
            <a:br>
              <a:rPr lang="en" altLang="zh-CN" dirty="0"/>
            </a:br>
            <a:r>
              <a:rPr lang="en" altLang="zh-CN" b="1" dirty="0"/>
              <a:t>po (IMP)0x10c307c81</a:t>
            </a:r>
            <a:r>
              <a:rPr lang="zh-CN" altLang="en-US" b="1" dirty="0"/>
              <a:t> </a:t>
            </a:r>
            <a:r>
              <a:rPr lang="en" altLang="zh-CN" b="1" dirty="0"/>
              <a:t>// </a:t>
            </a:r>
            <a:r>
              <a:rPr lang="zh-CN" altLang="en" b="1" dirty="0"/>
              <a:t>监听</a:t>
            </a:r>
            <a:r>
              <a:rPr lang="zh-CN" altLang="en-US" b="1" dirty="0"/>
              <a:t>之后</a:t>
            </a:r>
            <a:endParaRPr lang="en" altLang="zh-CN" dirty="0"/>
          </a:p>
          <a:p>
            <a:pPr marL="0" indent="0">
              <a:buNone/>
            </a:pPr>
            <a:r>
              <a:rPr lang="en" altLang="zh-CN" dirty="0"/>
              <a:t>(Foundation`_</a:t>
            </a:r>
            <a:r>
              <a:rPr lang="en" altLang="zh-CN" dirty="0" err="1"/>
              <a:t>NSSetLongLongValueAndNotify</a:t>
            </a:r>
            <a:r>
              <a:rPr lang="en" altLang="zh-CN" dirty="0"/>
              <a:t>)</a:t>
            </a:r>
          </a:p>
          <a:p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5409841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OC</a:t>
            </a:r>
            <a:r>
              <a:rPr lang="zh-CN" altLang="en-US"/>
              <a:t>对象的分类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301626" y="1237667"/>
            <a:ext cx="11600130" cy="521063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Objective-C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中的对象，简称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OC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对象，主要可以分为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种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instance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对象（</a:t>
            </a:r>
            <a:r>
              <a:rPr lang="zh-CN" altLang="en-US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实例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对象（</a:t>
            </a:r>
            <a:r>
              <a:rPr lang="zh-CN" altLang="en-US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meta-class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对象（</a:t>
            </a:r>
            <a:r>
              <a:rPr lang="zh-CN" altLang="en-US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元类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对象） 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2604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instance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301626" y="1237667"/>
            <a:ext cx="11600130" cy="38925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instance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对象就是通过类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alloc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出来的对象，每次调用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alloc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都会产生新的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instance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205" y="1756873"/>
            <a:ext cx="5727700" cy="6096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文本框 6"/>
          <p:cNvSpPr txBox="1"/>
          <p:nvPr/>
        </p:nvSpPr>
        <p:spPr>
          <a:xfrm>
            <a:off x="301626" y="2496427"/>
            <a:ext cx="11600130" cy="182619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object1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object2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NSObject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instance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对象（实例对象）</a:t>
            </a:r>
            <a:endParaRPr lang="en-US" altLang="zh-CN" sz="16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它们是不同的两个对象，分别占据着两块不同的内存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instance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对象在内存中存储的信息包括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指针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其他</a:t>
            </a:r>
            <a:r>
              <a:rPr lang="zh-CN" altLang="en-US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成员变量</a:t>
            </a:r>
            <a:endParaRPr lang="en-US" altLang="zh-CN" sz="160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75087" y="5324840"/>
            <a:ext cx="2481904" cy="1372843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>
                <a:solidFill>
                  <a:srgbClr val="FFFF00"/>
                </a:solidFill>
              </a:rPr>
              <a:t>instance</a:t>
            </a:r>
          </a:p>
          <a:p>
            <a:pPr algn="ctr"/>
            <a:endParaRPr kumimoji="1" lang="en-US" altLang="zh-CN" sz="2400">
              <a:solidFill>
                <a:srgbClr val="FFFF00"/>
              </a:solidFill>
            </a:endParaRPr>
          </a:p>
          <a:p>
            <a:pPr algn="ctr"/>
            <a:endParaRPr kumimoji="1" lang="en-US" altLang="zh-CN" sz="2400">
              <a:solidFill>
                <a:srgbClr val="FFFF00"/>
              </a:solidFill>
            </a:endParaRPr>
          </a:p>
          <a:p>
            <a:pPr algn="ctr"/>
            <a:endParaRPr kumimoji="1" lang="en-US" altLang="zh-CN" sz="2400">
              <a:solidFill>
                <a:srgbClr val="FFFF00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37880" y="5706763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isa</a:t>
            </a:r>
            <a:endParaRPr kumimoji="1" lang="zh-CN" altLang="en-US" sz="2400"/>
          </a:p>
        </p:txBody>
      </p:sp>
      <p:sp>
        <p:nvSpPr>
          <p:cNvPr id="11" name="矩形 10"/>
          <p:cNvSpPr/>
          <p:nvPr/>
        </p:nvSpPr>
        <p:spPr>
          <a:xfrm>
            <a:off x="637879" y="6206505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/>
              <a:t>_age</a:t>
            </a:r>
            <a:r>
              <a:rPr kumimoji="1" lang="zh-CN" altLang="en-US" sz="2000"/>
              <a:t> </a:t>
            </a:r>
            <a:r>
              <a:rPr kumimoji="1" lang="en-US" altLang="zh-CN" sz="2000"/>
              <a:t>=</a:t>
            </a:r>
            <a:r>
              <a:rPr kumimoji="1" lang="zh-CN" altLang="en-US" sz="2000"/>
              <a:t> </a:t>
            </a:r>
            <a:r>
              <a:rPr kumimoji="1" lang="en-US" altLang="zh-CN" sz="2000"/>
              <a:t>3</a:t>
            </a:r>
            <a:endParaRPr kumimoji="1" lang="zh-CN" altLang="en-US" sz="20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4332" y="1750706"/>
            <a:ext cx="2797944" cy="131610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4332" y="3143099"/>
            <a:ext cx="3701758" cy="120958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矩形 12"/>
          <p:cNvSpPr/>
          <p:nvPr/>
        </p:nvSpPr>
        <p:spPr>
          <a:xfrm>
            <a:off x="5911350" y="5324840"/>
            <a:ext cx="2481904" cy="1372843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>
                <a:solidFill>
                  <a:srgbClr val="FFFF00"/>
                </a:solidFill>
              </a:rPr>
              <a:t>instance</a:t>
            </a:r>
          </a:p>
          <a:p>
            <a:pPr algn="ctr"/>
            <a:endParaRPr kumimoji="1" lang="en-US" altLang="zh-CN" sz="2400">
              <a:solidFill>
                <a:srgbClr val="FFFF00"/>
              </a:solidFill>
            </a:endParaRPr>
          </a:p>
          <a:p>
            <a:pPr algn="ctr"/>
            <a:endParaRPr kumimoji="1" lang="en-US" altLang="zh-CN" sz="2400">
              <a:solidFill>
                <a:srgbClr val="FFFF00"/>
              </a:solidFill>
            </a:endParaRPr>
          </a:p>
          <a:p>
            <a:pPr algn="ctr"/>
            <a:endParaRPr kumimoji="1" lang="zh-CN" altLang="en-US" sz="2400">
              <a:solidFill>
                <a:srgbClr val="FFFF00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6074142" y="5706763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isa</a:t>
            </a:r>
            <a:endParaRPr kumimoji="1" lang="zh-CN" altLang="en-US" sz="2400"/>
          </a:p>
        </p:txBody>
      </p:sp>
      <p:sp>
        <p:nvSpPr>
          <p:cNvPr id="16" name="矩形 15"/>
          <p:cNvSpPr/>
          <p:nvPr/>
        </p:nvSpPr>
        <p:spPr>
          <a:xfrm>
            <a:off x="6074142" y="6206505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/>
              <a:t>_age</a:t>
            </a:r>
            <a:r>
              <a:rPr kumimoji="1" lang="zh-CN" altLang="en-US" sz="2000"/>
              <a:t> </a:t>
            </a:r>
            <a:r>
              <a:rPr kumimoji="1" lang="en-US" altLang="zh-CN" sz="2000"/>
              <a:t>=</a:t>
            </a:r>
            <a:r>
              <a:rPr kumimoji="1" lang="zh-CN" altLang="en-US" sz="2000"/>
              <a:t> </a:t>
            </a:r>
            <a:r>
              <a:rPr kumimoji="1" lang="en-US" altLang="zh-CN" sz="2000"/>
              <a:t>4</a:t>
            </a:r>
            <a:endParaRPr kumimoji="1" lang="zh-CN" altLang="en-US" sz="2000"/>
          </a:p>
        </p:txBody>
      </p:sp>
      <p:sp>
        <p:nvSpPr>
          <p:cNvPr id="17" name="矩形 16"/>
          <p:cNvSpPr/>
          <p:nvPr/>
        </p:nvSpPr>
        <p:spPr>
          <a:xfrm>
            <a:off x="946642" y="4545714"/>
            <a:ext cx="1538794" cy="339648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/>
              <a:t>p1</a:t>
            </a:r>
            <a:r>
              <a:rPr kumimoji="1" lang="zh-CN" altLang="en-US"/>
              <a:t> </a:t>
            </a:r>
            <a:r>
              <a:rPr kumimoji="1" lang="en-US" altLang="zh-CN"/>
              <a:t>=</a:t>
            </a:r>
            <a:r>
              <a:rPr kumimoji="1" lang="zh-CN" altLang="en-US"/>
              <a:t> </a:t>
            </a:r>
            <a:r>
              <a:rPr kumimoji="1" lang="en-US" altLang="zh-CN"/>
              <a:t>0x10010</a:t>
            </a:r>
            <a:endParaRPr kumimoji="1"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2956991" y="5743732"/>
            <a:ext cx="1678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地址：</a:t>
            </a:r>
            <a:r>
              <a:rPr kumimoji="1" lang="en-US" altLang="zh-CN"/>
              <a:t>0x10010</a:t>
            </a:r>
            <a:endParaRPr kumimoji="1"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8413971" y="5743732"/>
            <a:ext cx="1678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地址：</a:t>
            </a:r>
            <a:r>
              <a:rPr kumimoji="1" lang="en-US" altLang="zh-CN"/>
              <a:t>0x20016</a:t>
            </a:r>
            <a:endParaRPr kumimoji="1"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6382905" y="4545714"/>
            <a:ext cx="1538794" cy="339648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/>
              <a:t>p2</a:t>
            </a:r>
            <a:r>
              <a:rPr kumimoji="1" lang="zh-CN" altLang="en-US"/>
              <a:t> </a:t>
            </a:r>
            <a:r>
              <a:rPr kumimoji="1" lang="en-US" altLang="zh-CN"/>
              <a:t>=</a:t>
            </a:r>
            <a:r>
              <a:rPr kumimoji="1" lang="zh-CN" altLang="en-US"/>
              <a:t> </a:t>
            </a:r>
            <a:r>
              <a:rPr kumimoji="1" lang="en-US" altLang="zh-CN"/>
              <a:t>0x20016</a:t>
            </a:r>
            <a:endParaRPr kumimoji="1" lang="zh-CN" altLang="en-US"/>
          </a:p>
        </p:txBody>
      </p:sp>
      <p:cxnSp>
        <p:nvCxnSpPr>
          <p:cNvPr id="21" name="直线箭头连接符 20"/>
          <p:cNvCxnSpPr>
            <a:stCxn id="17" idx="2"/>
            <a:endCxn id="8" idx="0"/>
          </p:cNvCxnSpPr>
          <p:nvPr/>
        </p:nvCxnSpPr>
        <p:spPr>
          <a:xfrm>
            <a:off x="1716039" y="4885362"/>
            <a:ext cx="0" cy="43947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线箭头连接符 23"/>
          <p:cNvCxnSpPr>
            <a:stCxn id="20" idx="2"/>
            <a:endCxn id="13" idx="0"/>
          </p:cNvCxnSpPr>
          <p:nvPr/>
        </p:nvCxnSpPr>
        <p:spPr>
          <a:xfrm>
            <a:off x="7152302" y="4885362"/>
            <a:ext cx="0" cy="43947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8155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1" grpId="0" animBg="1"/>
      <p:bldP spid="13" grpId="0" animBg="1"/>
      <p:bldP spid="15" grpId="0" animBg="1"/>
      <p:bldP spid="16" grpId="0" animBg="1"/>
      <p:bldP spid="17" grpId="0" animBg="1"/>
      <p:bldP spid="18" grpId="0"/>
      <p:bldP spid="19" grpId="0"/>
      <p:bldP spid="2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class</a:t>
            </a:r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190954" y="3487354"/>
            <a:ext cx="11600130" cy="302032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objectClass1 ~ objectClass5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都是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NSObject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对象（类对象）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它们是同一个对象。每个类在内存中有且只有一个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对象在内存中存储的信息主要包括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指针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superclass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指针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类的</a:t>
            </a:r>
            <a:r>
              <a:rPr lang="zh-CN" altLang="en-US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属性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信息（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@property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）、类的</a:t>
            </a:r>
            <a:r>
              <a:rPr lang="zh-CN" altLang="en-US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对象方法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信息（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instance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method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类的</a:t>
            </a:r>
            <a:r>
              <a:rPr lang="zh-CN" altLang="en-US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协议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信息（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protocol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）、类的</a:t>
            </a:r>
            <a:r>
              <a:rPr lang="zh-CN" altLang="en-US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成员变量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信息（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ivar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......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319" y="1287480"/>
            <a:ext cx="7950200" cy="20574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矩形 12"/>
          <p:cNvSpPr/>
          <p:nvPr/>
        </p:nvSpPr>
        <p:spPr>
          <a:xfrm>
            <a:off x="8878372" y="2018805"/>
            <a:ext cx="2561154" cy="4488873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>
                <a:solidFill>
                  <a:srgbClr val="FFFF00"/>
                </a:solidFill>
              </a:rPr>
              <a:t>class</a:t>
            </a:r>
          </a:p>
          <a:p>
            <a:pPr algn="ctr"/>
            <a:endParaRPr kumimoji="1" lang="en-US" altLang="zh-CN" sz="2400">
              <a:solidFill>
                <a:srgbClr val="FFFF00"/>
              </a:solidFill>
            </a:endParaRPr>
          </a:p>
          <a:p>
            <a:pPr algn="ctr"/>
            <a:endParaRPr kumimoji="1" lang="en-US" altLang="zh-CN" sz="2400">
              <a:solidFill>
                <a:srgbClr val="FFFF00"/>
              </a:solidFill>
            </a:endParaRPr>
          </a:p>
          <a:p>
            <a:pPr algn="ctr"/>
            <a:endParaRPr kumimoji="1" lang="en-US" altLang="zh-CN" sz="2400">
              <a:solidFill>
                <a:srgbClr val="FFFF00"/>
              </a:solidFill>
            </a:endParaRPr>
          </a:p>
          <a:p>
            <a:pPr algn="ctr"/>
            <a:endParaRPr kumimoji="1" lang="en-US" altLang="zh-CN" sz="2400">
              <a:solidFill>
                <a:srgbClr val="FFFF00"/>
              </a:solidFill>
            </a:endParaRPr>
          </a:p>
          <a:p>
            <a:pPr algn="ctr"/>
            <a:endParaRPr kumimoji="1" lang="en-US" altLang="zh-CN" sz="2400">
              <a:solidFill>
                <a:srgbClr val="FFFF00"/>
              </a:solidFill>
            </a:endParaRPr>
          </a:p>
          <a:p>
            <a:pPr algn="ctr"/>
            <a:endParaRPr kumimoji="1" lang="en-US" altLang="zh-CN" sz="2400">
              <a:solidFill>
                <a:srgbClr val="FFFF00"/>
              </a:solidFill>
            </a:endParaRPr>
          </a:p>
          <a:p>
            <a:pPr algn="ctr"/>
            <a:endParaRPr kumimoji="1" lang="en-US" altLang="zh-CN" sz="2400">
              <a:solidFill>
                <a:srgbClr val="FFFF00"/>
              </a:solidFill>
            </a:endParaRPr>
          </a:p>
          <a:p>
            <a:pPr algn="ctr"/>
            <a:endParaRPr kumimoji="1" lang="en-US" altLang="zh-CN" sz="2400">
              <a:solidFill>
                <a:srgbClr val="FFFF00"/>
              </a:solidFill>
            </a:endParaRPr>
          </a:p>
          <a:p>
            <a:pPr algn="ctr"/>
            <a:endParaRPr kumimoji="1" lang="en-US" altLang="zh-CN" sz="2400">
              <a:solidFill>
                <a:srgbClr val="FFFF00"/>
              </a:solidFill>
            </a:endParaRPr>
          </a:p>
          <a:p>
            <a:pPr algn="ctr"/>
            <a:endParaRPr kumimoji="1" lang="zh-CN" altLang="en-US" sz="2400">
              <a:solidFill>
                <a:srgbClr val="FFFF00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9092802" y="2709359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isa</a:t>
            </a:r>
            <a:endParaRPr kumimoji="1" lang="zh-CN" altLang="en-US" sz="2400"/>
          </a:p>
        </p:txBody>
      </p:sp>
      <p:sp>
        <p:nvSpPr>
          <p:cNvPr id="15" name="矩形 14"/>
          <p:cNvSpPr/>
          <p:nvPr/>
        </p:nvSpPr>
        <p:spPr>
          <a:xfrm>
            <a:off x="9092801" y="3259055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superclass</a:t>
            </a:r>
            <a:endParaRPr kumimoji="1" lang="zh-CN" altLang="en-US" sz="2400"/>
          </a:p>
        </p:txBody>
      </p:sp>
      <p:sp>
        <p:nvSpPr>
          <p:cNvPr id="16" name="矩形 15"/>
          <p:cNvSpPr/>
          <p:nvPr/>
        </p:nvSpPr>
        <p:spPr>
          <a:xfrm>
            <a:off x="9092801" y="3811212"/>
            <a:ext cx="2132297" cy="42827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/>
              <a:t>属性</a:t>
            </a:r>
            <a:r>
              <a:rPr kumimoji="1" lang="zh-CN" altLang="en-US" sz="2000">
                <a:solidFill>
                  <a:schemeClr val="tx1"/>
                </a:solidFill>
              </a:rPr>
              <a:t>信息</a:t>
            </a:r>
            <a:endParaRPr kumimoji="1" lang="zh-CN" altLang="en-US" sz="2000"/>
          </a:p>
        </p:txBody>
      </p:sp>
      <p:sp>
        <p:nvSpPr>
          <p:cNvPr id="17" name="矩形 16"/>
          <p:cNvSpPr/>
          <p:nvPr/>
        </p:nvSpPr>
        <p:spPr>
          <a:xfrm>
            <a:off x="9092800" y="4357576"/>
            <a:ext cx="2132297" cy="42827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/>
              <a:t>对象方法</a:t>
            </a:r>
            <a:r>
              <a:rPr kumimoji="1" lang="zh-CN" altLang="en-US" sz="2000">
                <a:solidFill>
                  <a:schemeClr val="tx1"/>
                </a:solidFill>
              </a:rPr>
              <a:t>信息</a:t>
            </a:r>
            <a:endParaRPr kumimoji="1" lang="zh-CN" altLang="en-US" sz="2000"/>
          </a:p>
        </p:txBody>
      </p:sp>
      <p:sp>
        <p:nvSpPr>
          <p:cNvPr id="18" name="矩形 17"/>
          <p:cNvSpPr/>
          <p:nvPr/>
        </p:nvSpPr>
        <p:spPr>
          <a:xfrm>
            <a:off x="9092799" y="4876130"/>
            <a:ext cx="2132297" cy="42827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/>
              <a:t>协议</a:t>
            </a:r>
            <a:r>
              <a:rPr kumimoji="1" lang="zh-CN" altLang="en-US" sz="2000">
                <a:solidFill>
                  <a:schemeClr val="tx1"/>
                </a:solidFill>
              </a:rPr>
              <a:t>信息</a:t>
            </a:r>
            <a:endParaRPr kumimoji="1" lang="zh-CN" altLang="en-US" sz="2000"/>
          </a:p>
        </p:txBody>
      </p:sp>
      <p:sp>
        <p:nvSpPr>
          <p:cNvPr id="19" name="矩形 18"/>
          <p:cNvSpPr/>
          <p:nvPr/>
        </p:nvSpPr>
        <p:spPr>
          <a:xfrm>
            <a:off x="9092798" y="5422494"/>
            <a:ext cx="2132297" cy="42827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/>
              <a:t>成员变量</a:t>
            </a:r>
            <a:r>
              <a:rPr kumimoji="1" lang="zh-CN" altLang="en-US" sz="2000">
                <a:solidFill>
                  <a:schemeClr val="tx1"/>
                </a:solidFill>
              </a:rPr>
              <a:t>信息</a:t>
            </a:r>
            <a:endParaRPr kumimoji="1" lang="zh-CN" altLang="en-US" sz="2000"/>
          </a:p>
        </p:txBody>
      </p:sp>
      <p:sp>
        <p:nvSpPr>
          <p:cNvPr id="20" name="矩形 19"/>
          <p:cNvSpPr/>
          <p:nvPr/>
        </p:nvSpPr>
        <p:spPr>
          <a:xfrm>
            <a:off x="9092797" y="5968858"/>
            <a:ext cx="2132297" cy="40046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/>
              <a:t>......</a:t>
            </a:r>
            <a:endParaRPr kumimoji="1" lang="zh-CN" altLang="en-US" sz="2000"/>
          </a:p>
        </p:txBody>
      </p:sp>
    </p:spTree>
    <p:extLst>
      <p:ext uri="{BB962C8B-B14F-4D97-AF65-F5344CB8AC3E}">
        <p14:creationId xmlns:p14="http://schemas.microsoft.com/office/powerpoint/2010/main" val="240084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面试题 </a:t>
            </a:r>
            <a:r>
              <a:rPr lang="mr-IN" altLang="zh-CN"/>
              <a:t>–</a:t>
            </a:r>
            <a:r>
              <a:rPr lang="zh-CN" altLang="en-US"/>
              <a:t> 面向对象</a:t>
            </a:r>
          </a:p>
        </p:txBody>
      </p:sp>
      <p:sp>
        <p:nvSpPr>
          <p:cNvPr id="44" name="文本框 43"/>
          <p:cNvSpPr txBox="1"/>
          <p:nvPr/>
        </p:nvSpPr>
        <p:spPr>
          <a:xfrm>
            <a:off x="343592" y="1203432"/>
            <a:ext cx="11501313" cy="133788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一个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NSObject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对象占用多少内存？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系统分配了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16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个字节给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NSObject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对象（通过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malloc_size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函数获得）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但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NSObject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对象内部只使用了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个字节的空间（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64bit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环境下，可以通过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class_getInstanceSize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函数获得）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343593" y="2634884"/>
            <a:ext cx="11501313" cy="141460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指针指向哪里？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instance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指向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指向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meta-class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meta-class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指向基类的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meta-class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343592" y="4493846"/>
            <a:ext cx="11501313" cy="137256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OC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的类信息存放在哪里？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对象方法、属性、成员变量、协议信息，存放在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对象中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类方法，存放在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meta-class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对象中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成员变量的具体值，存放在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instance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</a:t>
            </a:r>
          </a:p>
        </p:txBody>
      </p:sp>
    </p:spTree>
    <p:extLst>
      <p:ext uri="{BB962C8B-B14F-4D97-AF65-F5344CB8AC3E}">
        <p14:creationId xmlns:p14="http://schemas.microsoft.com/office/powerpoint/2010/main" val="1750241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meta-class</a:t>
            </a:r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396629" y="1840014"/>
            <a:ext cx="11600130" cy="272011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objectMetaClass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NSObject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meta-class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对象（元类对象）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每个类在内存中有且只有一个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meta-class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meta-class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对象和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对象的内存结构是一样的，但是用途不一样，在内存中存储的信息主要包括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指针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superclass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指针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类的</a:t>
            </a:r>
            <a:r>
              <a:rPr lang="zh-CN" altLang="en-US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类方法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信息（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method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......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225" y="1302414"/>
            <a:ext cx="9588500" cy="3429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矩形 8"/>
          <p:cNvSpPr/>
          <p:nvPr/>
        </p:nvSpPr>
        <p:spPr>
          <a:xfrm>
            <a:off x="5007017" y="3491347"/>
            <a:ext cx="2561154" cy="2921330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>
                <a:solidFill>
                  <a:srgbClr val="FFFF00"/>
                </a:solidFill>
              </a:rPr>
              <a:t>meta-class</a:t>
            </a:r>
          </a:p>
          <a:p>
            <a:pPr algn="ctr"/>
            <a:endParaRPr kumimoji="1" lang="en-US" altLang="zh-CN" sz="2400">
              <a:solidFill>
                <a:srgbClr val="FFFF00"/>
              </a:solidFill>
            </a:endParaRPr>
          </a:p>
          <a:p>
            <a:pPr algn="ctr"/>
            <a:endParaRPr kumimoji="1" lang="en-US" altLang="zh-CN" sz="2400">
              <a:solidFill>
                <a:srgbClr val="FFFF00"/>
              </a:solidFill>
            </a:endParaRPr>
          </a:p>
          <a:p>
            <a:pPr algn="ctr"/>
            <a:endParaRPr kumimoji="1" lang="en-US" altLang="zh-CN" sz="2400">
              <a:solidFill>
                <a:srgbClr val="FFFF00"/>
              </a:solidFill>
            </a:endParaRPr>
          </a:p>
          <a:p>
            <a:pPr algn="ctr"/>
            <a:endParaRPr kumimoji="1" lang="en-US" altLang="zh-CN" sz="2400">
              <a:solidFill>
                <a:srgbClr val="FFFF00"/>
              </a:solidFill>
            </a:endParaRPr>
          </a:p>
          <a:p>
            <a:pPr algn="ctr"/>
            <a:endParaRPr kumimoji="1" lang="en-US" altLang="zh-CN" sz="2400">
              <a:solidFill>
                <a:srgbClr val="FFFF00"/>
              </a:solidFill>
            </a:endParaRPr>
          </a:p>
          <a:p>
            <a:pPr algn="ctr"/>
            <a:endParaRPr kumimoji="1" lang="en-US" altLang="zh-CN" sz="2400">
              <a:solidFill>
                <a:srgbClr val="FFFF00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5221447" y="4181900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isa</a:t>
            </a:r>
            <a:endParaRPr kumimoji="1" lang="zh-CN" altLang="en-US" sz="2400"/>
          </a:p>
        </p:txBody>
      </p:sp>
      <p:sp>
        <p:nvSpPr>
          <p:cNvPr id="13" name="矩形 12"/>
          <p:cNvSpPr/>
          <p:nvPr/>
        </p:nvSpPr>
        <p:spPr>
          <a:xfrm>
            <a:off x="5221446" y="4731596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superclass</a:t>
            </a:r>
            <a:endParaRPr kumimoji="1" lang="zh-CN" altLang="en-US" sz="2400"/>
          </a:p>
        </p:txBody>
      </p:sp>
      <p:sp>
        <p:nvSpPr>
          <p:cNvPr id="15" name="矩形 14"/>
          <p:cNvSpPr/>
          <p:nvPr/>
        </p:nvSpPr>
        <p:spPr>
          <a:xfrm>
            <a:off x="5221446" y="5307503"/>
            <a:ext cx="2132297" cy="42827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/>
              <a:t>类方法</a:t>
            </a:r>
            <a:r>
              <a:rPr kumimoji="1" lang="zh-CN" altLang="en-US" sz="2000">
                <a:solidFill>
                  <a:schemeClr val="tx1"/>
                </a:solidFill>
              </a:rPr>
              <a:t>信息</a:t>
            </a:r>
            <a:endParaRPr kumimoji="1" lang="zh-CN" altLang="en-US" sz="2000"/>
          </a:p>
        </p:txBody>
      </p:sp>
      <p:sp>
        <p:nvSpPr>
          <p:cNvPr id="18" name="矩形 17"/>
          <p:cNvSpPr/>
          <p:nvPr/>
        </p:nvSpPr>
        <p:spPr>
          <a:xfrm>
            <a:off x="5233321" y="5849754"/>
            <a:ext cx="2132297" cy="40046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/>
              <a:t>......</a:t>
            </a:r>
            <a:endParaRPr kumimoji="1" lang="zh-CN" altLang="en-US" sz="2000"/>
          </a:p>
        </p:txBody>
      </p:sp>
    </p:spTree>
    <p:extLst>
      <p:ext uri="{BB962C8B-B14F-4D97-AF65-F5344CB8AC3E}">
        <p14:creationId xmlns:p14="http://schemas.microsoft.com/office/powerpoint/2010/main" val="789506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  <p:bldP spid="13" grpId="0" animBg="1"/>
      <p:bldP spid="15" grpId="0" animBg="1"/>
      <p:bldP spid="1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注意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266000" y="1242831"/>
            <a:ext cx="11600130" cy="47909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以下代码获取的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objectClass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对象，并不是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meta-class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435" y="1857040"/>
            <a:ext cx="5969000" cy="4699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61977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查看</a:t>
            </a:r>
            <a:r>
              <a:rPr lang="en-US" altLang="zh-CN"/>
              <a:t>Class</a:t>
            </a:r>
            <a:r>
              <a:rPr lang="zh-CN" altLang="en-US"/>
              <a:t>是否为</a:t>
            </a:r>
            <a:r>
              <a:rPr lang="en-US" altLang="zh-CN"/>
              <a:t>meta-class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863" y="2076945"/>
            <a:ext cx="6565900" cy="4953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863" y="1499112"/>
            <a:ext cx="35560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2653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isa</a:t>
            </a:r>
            <a:r>
              <a:rPr lang="zh-CN" altLang="en-US"/>
              <a:t>指针</a:t>
            </a:r>
          </a:p>
        </p:txBody>
      </p:sp>
      <p:sp>
        <p:nvSpPr>
          <p:cNvPr id="14" name="矩形 13"/>
          <p:cNvSpPr/>
          <p:nvPr/>
        </p:nvSpPr>
        <p:spPr>
          <a:xfrm>
            <a:off x="555019" y="3551539"/>
            <a:ext cx="2520690" cy="1234217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15" name="矩形 14"/>
          <p:cNvSpPr/>
          <p:nvPr/>
        </p:nvSpPr>
        <p:spPr>
          <a:xfrm>
            <a:off x="717811" y="3038164"/>
            <a:ext cx="2165620" cy="45593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instance</a:t>
            </a:r>
            <a:endParaRPr kumimoji="1" lang="zh-CN" altLang="en-US" sz="2400"/>
          </a:p>
        </p:txBody>
      </p:sp>
      <p:sp>
        <p:nvSpPr>
          <p:cNvPr id="16" name="矩形 15"/>
          <p:cNvSpPr/>
          <p:nvPr/>
        </p:nvSpPr>
        <p:spPr>
          <a:xfrm>
            <a:off x="717812" y="3636587"/>
            <a:ext cx="2165620" cy="45593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isa</a:t>
            </a:r>
            <a:endParaRPr kumimoji="1" lang="zh-CN" altLang="en-US" sz="2400"/>
          </a:p>
        </p:txBody>
      </p:sp>
      <p:sp>
        <p:nvSpPr>
          <p:cNvPr id="17" name="矩形 16"/>
          <p:cNvSpPr/>
          <p:nvPr/>
        </p:nvSpPr>
        <p:spPr>
          <a:xfrm>
            <a:off x="4307044" y="2055135"/>
            <a:ext cx="2132297" cy="44577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class</a:t>
            </a:r>
            <a:endParaRPr kumimoji="1" lang="zh-CN" altLang="en-US" sz="2400"/>
          </a:p>
        </p:txBody>
      </p:sp>
      <p:sp>
        <p:nvSpPr>
          <p:cNvPr id="18" name="矩形 17"/>
          <p:cNvSpPr/>
          <p:nvPr/>
        </p:nvSpPr>
        <p:spPr>
          <a:xfrm>
            <a:off x="4092615" y="2570731"/>
            <a:ext cx="2561154" cy="2583160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19" name="矩形 18"/>
          <p:cNvSpPr/>
          <p:nvPr/>
        </p:nvSpPr>
        <p:spPr>
          <a:xfrm>
            <a:off x="4307045" y="2653558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isa</a:t>
            </a:r>
            <a:endParaRPr kumimoji="1" lang="zh-CN" altLang="en-US" sz="2400"/>
          </a:p>
        </p:txBody>
      </p:sp>
      <p:sp>
        <p:nvSpPr>
          <p:cNvPr id="20" name="矩形 19"/>
          <p:cNvSpPr/>
          <p:nvPr/>
        </p:nvSpPr>
        <p:spPr>
          <a:xfrm>
            <a:off x="4307044" y="3203254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superclass</a:t>
            </a:r>
            <a:endParaRPr kumimoji="1" lang="zh-CN" altLang="en-US" sz="2400"/>
          </a:p>
        </p:txBody>
      </p:sp>
      <p:sp>
        <p:nvSpPr>
          <p:cNvPr id="21" name="矩形 20"/>
          <p:cNvSpPr/>
          <p:nvPr/>
        </p:nvSpPr>
        <p:spPr>
          <a:xfrm>
            <a:off x="4307044" y="3755411"/>
            <a:ext cx="2132297" cy="730336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/>
              <a:t>属性、对象方法、协议、成员变量</a:t>
            </a:r>
          </a:p>
        </p:txBody>
      </p:sp>
      <p:cxnSp>
        <p:nvCxnSpPr>
          <p:cNvPr id="22" name="直线箭头连接符 21"/>
          <p:cNvCxnSpPr>
            <a:stCxn id="16" idx="3"/>
            <a:endCxn id="18" idx="1"/>
          </p:cNvCxnSpPr>
          <p:nvPr/>
        </p:nvCxnSpPr>
        <p:spPr>
          <a:xfrm flipV="1">
            <a:off x="2883432" y="3862311"/>
            <a:ext cx="1209183" cy="2241"/>
          </a:xfrm>
          <a:prstGeom prst="straightConnector1">
            <a:avLst/>
          </a:prstGeom>
          <a:ln w="1905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/>
          <p:cNvSpPr/>
          <p:nvPr/>
        </p:nvSpPr>
        <p:spPr>
          <a:xfrm>
            <a:off x="717811" y="4195704"/>
            <a:ext cx="2165620" cy="45593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/>
              <a:t>其他成员变量</a:t>
            </a:r>
          </a:p>
        </p:txBody>
      </p:sp>
      <p:sp>
        <p:nvSpPr>
          <p:cNvPr id="39" name="矩形 38"/>
          <p:cNvSpPr/>
          <p:nvPr/>
        </p:nvSpPr>
        <p:spPr>
          <a:xfrm>
            <a:off x="8373943" y="1190840"/>
            <a:ext cx="2132297" cy="44577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meta-class</a:t>
            </a:r>
            <a:endParaRPr kumimoji="1" lang="zh-CN" altLang="en-US" sz="2400"/>
          </a:p>
        </p:txBody>
      </p:sp>
      <p:sp>
        <p:nvSpPr>
          <p:cNvPr id="40" name="矩形 39"/>
          <p:cNvSpPr/>
          <p:nvPr/>
        </p:nvSpPr>
        <p:spPr>
          <a:xfrm>
            <a:off x="8159514" y="1706436"/>
            <a:ext cx="2561154" cy="2342220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41" name="矩形 40"/>
          <p:cNvSpPr/>
          <p:nvPr/>
        </p:nvSpPr>
        <p:spPr>
          <a:xfrm>
            <a:off x="8373944" y="1789263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isa</a:t>
            </a:r>
            <a:endParaRPr kumimoji="1" lang="zh-CN" altLang="en-US" sz="2400"/>
          </a:p>
        </p:txBody>
      </p:sp>
      <p:sp>
        <p:nvSpPr>
          <p:cNvPr id="42" name="矩形 41"/>
          <p:cNvSpPr/>
          <p:nvPr/>
        </p:nvSpPr>
        <p:spPr>
          <a:xfrm>
            <a:off x="8373943" y="2338959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superclass</a:t>
            </a:r>
            <a:endParaRPr kumimoji="1" lang="zh-CN" altLang="en-US" sz="2400"/>
          </a:p>
        </p:txBody>
      </p:sp>
      <p:sp>
        <p:nvSpPr>
          <p:cNvPr id="43" name="矩形 42"/>
          <p:cNvSpPr/>
          <p:nvPr/>
        </p:nvSpPr>
        <p:spPr>
          <a:xfrm>
            <a:off x="8373943" y="2891116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/>
              <a:t>类方法</a:t>
            </a:r>
          </a:p>
        </p:txBody>
      </p:sp>
      <p:cxnSp>
        <p:nvCxnSpPr>
          <p:cNvPr id="45" name="直线箭头连接符 44"/>
          <p:cNvCxnSpPr>
            <a:stCxn id="19" idx="3"/>
            <a:endCxn id="40" idx="1"/>
          </p:cNvCxnSpPr>
          <p:nvPr/>
        </p:nvCxnSpPr>
        <p:spPr>
          <a:xfrm>
            <a:off x="6439342" y="2876443"/>
            <a:ext cx="1720172" cy="1103"/>
          </a:xfrm>
          <a:prstGeom prst="straightConnector1">
            <a:avLst/>
          </a:prstGeom>
          <a:ln w="1905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 30"/>
          <p:cNvSpPr/>
          <p:nvPr/>
        </p:nvSpPr>
        <p:spPr>
          <a:xfrm>
            <a:off x="4307043" y="4579323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......</a:t>
            </a:r>
            <a:endParaRPr kumimoji="1" lang="zh-CN" altLang="en-US" sz="2400"/>
          </a:p>
        </p:txBody>
      </p:sp>
      <p:sp>
        <p:nvSpPr>
          <p:cNvPr id="34" name="矩形 33"/>
          <p:cNvSpPr/>
          <p:nvPr/>
        </p:nvSpPr>
        <p:spPr>
          <a:xfrm>
            <a:off x="8373942" y="3451962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......</a:t>
            </a:r>
            <a:endParaRPr kumimoji="1" lang="zh-CN" altLang="en-US" sz="2400"/>
          </a:p>
        </p:txBody>
      </p:sp>
      <p:sp>
        <p:nvSpPr>
          <p:cNvPr id="37" name="文本框 36"/>
          <p:cNvSpPr txBox="1"/>
          <p:nvPr/>
        </p:nvSpPr>
        <p:spPr>
          <a:xfrm>
            <a:off x="396629" y="5190023"/>
            <a:ext cx="11600130" cy="145946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instance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指向</a:t>
            </a: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当调用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对象方法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时，通过</a:t>
            </a: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instance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找到</a:t>
            </a: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，最后找到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对象方法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的实现进行调用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指向</a:t>
            </a: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meta-class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当调用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类方法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时，通过</a:t>
            </a: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找到</a:t>
            </a: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meta-class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，最后找到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类方法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的实现进行调用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61907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5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31" grpId="0" animBg="1"/>
      <p:bldP spid="3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class</a:t>
            </a:r>
            <a:r>
              <a:rPr lang="zh-CN" altLang="en-US"/>
              <a:t>对象的</a:t>
            </a:r>
            <a:r>
              <a:rPr lang="en-US" altLang="zh-CN"/>
              <a:t>superclass</a:t>
            </a:r>
            <a:r>
              <a:rPr lang="zh-CN" altLang="en-US"/>
              <a:t>指针</a:t>
            </a:r>
          </a:p>
        </p:txBody>
      </p:sp>
      <p:sp>
        <p:nvSpPr>
          <p:cNvPr id="17" name="矩形 16"/>
          <p:cNvSpPr/>
          <p:nvPr/>
        </p:nvSpPr>
        <p:spPr>
          <a:xfrm>
            <a:off x="673194" y="2833413"/>
            <a:ext cx="2132297" cy="44577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>
                <a:solidFill>
                  <a:schemeClr val="tx1"/>
                </a:solidFill>
              </a:rPr>
              <a:t>Student</a:t>
            </a:r>
            <a:r>
              <a:rPr kumimoji="1" lang="zh-CN" altLang="en-US" sz="2000"/>
              <a:t>的</a:t>
            </a:r>
            <a:r>
              <a:rPr kumimoji="1" lang="en-US" altLang="zh-CN" sz="2000"/>
              <a:t>class</a:t>
            </a:r>
            <a:endParaRPr kumimoji="1" lang="zh-CN" altLang="en-US" sz="2000"/>
          </a:p>
        </p:txBody>
      </p:sp>
      <p:sp>
        <p:nvSpPr>
          <p:cNvPr id="18" name="矩形 17"/>
          <p:cNvSpPr/>
          <p:nvPr/>
        </p:nvSpPr>
        <p:spPr>
          <a:xfrm>
            <a:off x="458765" y="3349009"/>
            <a:ext cx="2561154" cy="2583160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19" name="矩形 18"/>
          <p:cNvSpPr/>
          <p:nvPr/>
        </p:nvSpPr>
        <p:spPr>
          <a:xfrm>
            <a:off x="673195" y="3431836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isa</a:t>
            </a:r>
            <a:endParaRPr kumimoji="1" lang="zh-CN" altLang="en-US" sz="2400"/>
          </a:p>
        </p:txBody>
      </p:sp>
      <p:sp>
        <p:nvSpPr>
          <p:cNvPr id="20" name="矩形 19"/>
          <p:cNvSpPr/>
          <p:nvPr/>
        </p:nvSpPr>
        <p:spPr>
          <a:xfrm>
            <a:off x="673194" y="3981532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superclass</a:t>
            </a:r>
            <a:endParaRPr kumimoji="1" lang="zh-CN" altLang="en-US" sz="2400"/>
          </a:p>
        </p:txBody>
      </p:sp>
      <p:sp>
        <p:nvSpPr>
          <p:cNvPr id="21" name="矩形 20"/>
          <p:cNvSpPr/>
          <p:nvPr/>
        </p:nvSpPr>
        <p:spPr>
          <a:xfrm>
            <a:off x="673194" y="4533689"/>
            <a:ext cx="2132297" cy="730336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/>
              <a:t>属性、对象方法、协议、成员变量</a:t>
            </a:r>
          </a:p>
        </p:txBody>
      </p:sp>
      <p:sp>
        <p:nvSpPr>
          <p:cNvPr id="31" name="矩形 30"/>
          <p:cNvSpPr/>
          <p:nvPr/>
        </p:nvSpPr>
        <p:spPr>
          <a:xfrm>
            <a:off x="673193" y="5357601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......</a:t>
            </a:r>
            <a:endParaRPr kumimoji="1" lang="zh-CN" altLang="en-US" sz="2400"/>
          </a:p>
        </p:txBody>
      </p:sp>
      <p:sp>
        <p:nvSpPr>
          <p:cNvPr id="23" name="矩形 22"/>
          <p:cNvSpPr/>
          <p:nvPr/>
        </p:nvSpPr>
        <p:spPr>
          <a:xfrm>
            <a:off x="5100710" y="2387643"/>
            <a:ext cx="2132297" cy="44577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>
                <a:solidFill>
                  <a:schemeClr val="tx1"/>
                </a:solidFill>
              </a:rPr>
              <a:t>Person</a:t>
            </a:r>
            <a:r>
              <a:rPr kumimoji="1" lang="zh-CN" altLang="en-US" sz="2000"/>
              <a:t>的</a:t>
            </a:r>
            <a:r>
              <a:rPr kumimoji="1" lang="en-US" altLang="zh-CN" sz="2000"/>
              <a:t>class</a:t>
            </a:r>
            <a:endParaRPr kumimoji="1" lang="zh-CN" altLang="en-US" sz="2000"/>
          </a:p>
        </p:txBody>
      </p:sp>
      <p:sp>
        <p:nvSpPr>
          <p:cNvPr id="24" name="矩形 23"/>
          <p:cNvSpPr/>
          <p:nvPr/>
        </p:nvSpPr>
        <p:spPr>
          <a:xfrm>
            <a:off x="4886281" y="2903239"/>
            <a:ext cx="2561154" cy="2583160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26" name="矩形 25"/>
          <p:cNvSpPr/>
          <p:nvPr/>
        </p:nvSpPr>
        <p:spPr>
          <a:xfrm>
            <a:off x="5100711" y="2986066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isa</a:t>
            </a:r>
            <a:endParaRPr kumimoji="1" lang="zh-CN" altLang="en-US" sz="2400"/>
          </a:p>
        </p:txBody>
      </p:sp>
      <p:sp>
        <p:nvSpPr>
          <p:cNvPr id="27" name="矩形 26"/>
          <p:cNvSpPr/>
          <p:nvPr/>
        </p:nvSpPr>
        <p:spPr>
          <a:xfrm>
            <a:off x="5100710" y="3535762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superclass</a:t>
            </a:r>
            <a:endParaRPr kumimoji="1" lang="zh-CN" altLang="en-US" sz="2400"/>
          </a:p>
        </p:txBody>
      </p:sp>
      <p:sp>
        <p:nvSpPr>
          <p:cNvPr id="28" name="矩形 27"/>
          <p:cNvSpPr/>
          <p:nvPr/>
        </p:nvSpPr>
        <p:spPr>
          <a:xfrm>
            <a:off x="5100710" y="4087919"/>
            <a:ext cx="2132297" cy="730336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/>
              <a:t>属性、对象方法、协议、成员变量</a:t>
            </a:r>
          </a:p>
        </p:txBody>
      </p:sp>
      <p:sp>
        <p:nvSpPr>
          <p:cNvPr id="29" name="矩形 28"/>
          <p:cNvSpPr/>
          <p:nvPr/>
        </p:nvSpPr>
        <p:spPr>
          <a:xfrm>
            <a:off x="5100709" y="4911831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......</a:t>
            </a:r>
            <a:endParaRPr kumimoji="1" lang="zh-CN" altLang="en-US" sz="2400"/>
          </a:p>
        </p:txBody>
      </p:sp>
      <p:sp>
        <p:nvSpPr>
          <p:cNvPr id="30" name="矩形 29"/>
          <p:cNvSpPr/>
          <p:nvPr/>
        </p:nvSpPr>
        <p:spPr>
          <a:xfrm>
            <a:off x="9313796" y="1941873"/>
            <a:ext cx="2132297" cy="44577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>
                <a:solidFill>
                  <a:schemeClr val="tx1"/>
                </a:solidFill>
              </a:rPr>
              <a:t>NSObject</a:t>
            </a:r>
            <a:r>
              <a:rPr kumimoji="1" lang="zh-CN" altLang="en-US" sz="2000"/>
              <a:t>的</a:t>
            </a:r>
            <a:r>
              <a:rPr kumimoji="1" lang="en-US" altLang="zh-CN" sz="2000"/>
              <a:t>class</a:t>
            </a:r>
            <a:endParaRPr kumimoji="1" lang="zh-CN" altLang="en-US" sz="2000"/>
          </a:p>
        </p:txBody>
      </p:sp>
      <p:sp>
        <p:nvSpPr>
          <p:cNvPr id="32" name="矩形 31"/>
          <p:cNvSpPr/>
          <p:nvPr/>
        </p:nvSpPr>
        <p:spPr>
          <a:xfrm>
            <a:off x="9099367" y="2457469"/>
            <a:ext cx="2561154" cy="2583160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33" name="矩形 32"/>
          <p:cNvSpPr/>
          <p:nvPr/>
        </p:nvSpPr>
        <p:spPr>
          <a:xfrm>
            <a:off x="9313797" y="2540296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isa</a:t>
            </a:r>
            <a:endParaRPr kumimoji="1" lang="zh-CN" altLang="en-US" sz="2400"/>
          </a:p>
        </p:txBody>
      </p:sp>
      <p:sp>
        <p:nvSpPr>
          <p:cNvPr id="35" name="矩形 34"/>
          <p:cNvSpPr/>
          <p:nvPr/>
        </p:nvSpPr>
        <p:spPr>
          <a:xfrm>
            <a:off x="9313796" y="3089992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superclass</a:t>
            </a:r>
            <a:endParaRPr kumimoji="1" lang="zh-CN" altLang="en-US" sz="2400"/>
          </a:p>
        </p:txBody>
      </p:sp>
      <p:sp>
        <p:nvSpPr>
          <p:cNvPr id="36" name="矩形 35"/>
          <p:cNvSpPr/>
          <p:nvPr/>
        </p:nvSpPr>
        <p:spPr>
          <a:xfrm>
            <a:off x="9313796" y="3642149"/>
            <a:ext cx="2132297" cy="730336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/>
              <a:t>属性、对象方法、协议、成员变量</a:t>
            </a:r>
          </a:p>
        </p:txBody>
      </p:sp>
      <p:sp>
        <p:nvSpPr>
          <p:cNvPr id="37" name="矩形 36"/>
          <p:cNvSpPr/>
          <p:nvPr/>
        </p:nvSpPr>
        <p:spPr>
          <a:xfrm>
            <a:off x="9313795" y="4466061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......</a:t>
            </a:r>
            <a:endParaRPr kumimoji="1" lang="zh-CN" altLang="en-US" sz="2400"/>
          </a:p>
        </p:txBody>
      </p:sp>
      <p:cxnSp>
        <p:nvCxnSpPr>
          <p:cNvPr id="38" name="直线箭头连接符 37"/>
          <p:cNvCxnSpPr>
            <a:stCxn id="20" idx="3"/>
            <a:endCxn id="24" idx="1"/>
          </p:cNvCxnSpPr>
          <p:nvPr/>
        </p:nvCxnSpPr>
        <p:spPr>
          <a:xfrm flipV="1">
            <a:off x="2805491" y="4194819"/>
            <a:ext cx="2080790" cy="9598"/>
          </a:xfrm>
          <a:prstGeom prst="straightConnector1">
            <a:avLst/>
          </a:prstGeom>
          <a:ln w="19050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线箭头连接符 43"/>
          <p:cNvCxnSpPr>
            <a:stCxn id="27" idx="3"/>
            <a:endCxn id="32" idx="1"/>
          </p:cNvCxnSpPr>
          <p:nvPr/>
        </p:nvCxnSpPr>
        <p:spPr>
          <a:xfrm flipV="1">
            <a:off x="7233007" y="3749049"/>
            <a:ext cx="1866360" cy="9598"/>
          </a:xfrm>
          <a:prstGeom prst="straightConnector1">
            <a:avLst/>
          </a:prstGeom>
          <a:ln w="19050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386" y="1469460"/>
            <a:ext cx="3492500" cy="2413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1005" y="1448703"/>
            <a:ext cx="3619500" cy="3048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6" name="文本框 45"/>
          <p:cNvSpPr txBox="1"/>
          <p:nvPr/>
        </p:nvSpPr>
        <p:spPr>
          <a:xfrm>
            <a:off x="396629" y="6109835"/>
            <a:ext cx="11600130" cy="62383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Student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instance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对象要调用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Person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的对象方法时，会先通过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找到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Student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，然后通过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superclass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找到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Person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，最后找到对象方法的实现进行调用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27004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0" grpId="0" animBg="1"/>
      <p:bldP spid="21" grpId="0" animBg="1"/>
      <p:bldP spid="31" grpId="0" animBg="1"/>
      <p:bldP spid="23" grpId="0" animBg="1"/>
      <p:bldP spid="24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2" grpId="0" animBg="1"/>
      <p:bldP spid="33" grpId="0" animBg="1"/>
      <p:bldP spid="35" grpId="0" animBg="1"/>
      <p:bldP spid="36" grpId="0" animBg="1"/>
      <p:bldP spid="3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meta-class</a:t>
            </a:r>
            <a:r>
              <a:rPr lang="zh-CN" altLang="en-US"/>
              <a:t>对象的</a:t>
            </a:r>
            <a:r>
              <a:rPr lang="en-US" altLang="zh-CN"/>
              <a:t>superclass</a:t>
            </a:r>
            <a:r>
              <a:rPr lang="zh-CN" altLang="en-US"/>
              <a:t>指针</a:t>
            </a:r>
          </a:p>
        </p:txBody>
      </p:sp>
      <p:sp>
        <p:nvSpPr>
          <p:cNvPr id="17" name="矩形 16"/>
          <p:cNvSpPr/>
          <p:nvPr/>
        </p:nvSpPr>
        <p:spPr>
          <a:xfrm>
            <a:off x="518815" y="2233264"/>
            <a:ext cx="2132297" cy="44577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>
                <a:solidFill>
                  <a:schemeClr val="tx1"/>
                </a:solidFill>
              </a:rPr>
              <a:t>Student</a:t>
            </a:r>
            <a:r>
              <a:rPr kumimoji="1" lang="zh-CN" altLang="en-US" sz="1600"/>
              <a:t>的</a:t>
            </a:r>
            <a:r>
              <a:rPr kumimoji="1" lang="en-US" altLang="zh-CN" sz="1600"/>
              <a:t>meta-class</a:t>
            </a:r>
            <a:endParaRPr kumimoji="1" lang="zh-CN" altLang="en-US" sz="1600"/>
          </a:p>
        </p:txBody>
      </p:sp>
      <p:sp>
        <p:nvSpPr>
          <p:cNvPr id="18" name="矩形 17"/>
          <p:cNvSpPr/>
          <p:nvPr/>
        </p:nvSpPr>
        <p:spPr>
          <a:xfrm>
            <a:off x="304386" y="2748860"/>
            <a:ext cx="2561154" cy="2583160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19" name="矩形 18"/>
          <p:cNvSpPr/>
          <p:nvPr/>
        </p:nvSpPr>
        <p:spPr>
          <a:xfrm>
            <a:off x="518816" y="2831687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isa</a:t>
            </a:r>
            <a:endParaRPr kumimoji="1" lang="zh-CN" altLang="en-US" sz="2400"/>
          </a:p>
        </p:txBody>
      </p:sp>
      <p:sp>
        <p:nvSpPr>
          <p:cNvPr id="20" name="矩形 19"/>
          <p:cNvSpPr/>
          <p:nvPr/>
        </p:nvSpPr>
        <p:spPr>
          <a:xfrm>
            <a:off x="518815" y="3381383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superclass</a:t>
            </a:r>
            <a:endParaRPr kumimoji="1" lang="zh-CN" altLang="en-US" sz="2400"/>
          </a:p>
        </p:txBody>
      </p:sp>
      <p:sp>
        <p:nvSpPr>
          <p:cNvPr id="21" name="矩形 20"/>
          <p:cNvSpPr/>
          <p:nvPr/>
        </p:nvSpPr>
        <p:spPr>
          <a:xfrm>
            <a:off x="518815" y="3933540"/>
            <a:ext cx="2132297" cy="730336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/>
              <a:t>类方法</a:t>
            </a:r>
          </a:p>
        </p:txBody>
      </p:sp>
      <p:sp>
        <p:nvSpPr>
          <p:cNvPr id="31" name="矩形 30"/>
          <p:cNvSpPr/>
          <p:nvPr/>
        </p:nvSpPr>
        <p:spPr>
          <a:xfrm>
            <a:off x="518814" y="4757452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......</a:t>
            </a:r>
            <a:endParaRPr kumimoji="1" lang="zh-CN" altLang="en-US" sz="2400"/>
          </a:p>
        </p:txBody>
      </p:sp>
      <p:sp>
        <p:nvSpPr>
          <p:cNvPr id="23" name="矩形 22"/>
          <p:cNvSpPr/>
          <p:nvPr/>
        </p:nvSpPr>
        <p:spPr>
          <a:xfrm>
            <a:off x="4946331" y="2233264"/>
            <a:ext cx="2132297" cy="44577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>
                <a:solidFill>
                  <a:schemeClr val="tx1"/>
                </a:solidFill>
              </a:rPr>
              <a:t>Person</a:t>
            </a:r>
            <a:r>
              <a:rPr kumimoji="1" lang="zh-CN" altLang="en-US" sz="1600"/>
              <a:t>的</a:t>
            </a:r>
            <a:r>
              <a:rPr kumimoji="1" lang="en-US" altLang="zh-CN" sz="1600"/>
              <a:t>meta-class</a:t>
            </a:r>
            <a:endParaRPr kumimoji="1" lang="zh-CN" altLang="en-US" sz="1600"/>
          </a:p>
        </p:txBody>
      </p:sp>
      <p:sp>
        <p:nvSpPr>
          <p:cNvPr id="24" name="矩形 23"/>
          <p:cNvSpPr/>
          <p:nvPr/>
        </p:nvSpPr>
        <p:spPr>
          <a:xfrm>
            <a:off x="4731902" y="2748860"/>
            <a:ext cx="2561154" cy="2583160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26" name="矩形 25"/>
          <p:cNvSpPr/>
          <p:nvPr/>
        </p:nvSpPr>
        <p:spPr>
          <a:xfrm>
            <a:off x="4946332" y="2831687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isa</a:t>
            </a:r>
            <a:endParaRPr kumimoji="1" lang="zh-CN" altLang="en-US" sz="2400"/>
          </a:p>
        </p:txBody>
      </p:sp>
      <p:sp>
        <p:nvSpPr>
          <p:cNvPr id="27" name="矩形 26"/>
          <p:cNvSpPr/>
          <p:nvPr/>
        </p:nvSpPr>
        <p:spPr>
          <a:xfrm>
            <a:off x="4946331" y="3381383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superclass</a:t>
            </a:r>
            <a:endParaRPr kumimoji="1" lang="zh-CN" altLang="en-US" sz="2400"/>
          </a:p>
        </p:txBody>
      </p:sp>
      <p:sp>
        <p:nvSpPr>
          <p:cNvPr id="28" name="矩形 27"/>
          <p:cNvSpPr/>
          <p:nvPr/>
        </p:nvSpPr>
        <p:spPr>
          <a:xfrm>
            <a:off x="4946331" y="3933540"/>
            <a:ext cx="2132297" cy="730336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/>
              <a:t>类方法</a:t>
            </a:r>
          </a:p>
        </p:txBody>
      </p:sp>
      <p:sp>
        <p:nvSpPr>
          <p:cNvPr id="29" name="矩形 28"/>
          <p:cNvSpPr/>
          <p:nvPr/>
        </p:nvSpPr>
        <p:spPr>
          <a:xfrm>
            <a:off x="4946330" y="4757452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......</a:t>
            </a:r>
            <a:endParaRPr kumimoji="1" lang="zh-CN" altLang="en-US" sz="2400"/>
          </a:p>
        </p:txBody>
      </p:sp>
      <p:sp>
        <p:nvSpPr>
          <p:cNvPr id="30" name="矩形 29"/>
          <p:cNvSpPr/>
          <p:nvPr/>
        </p:nvSpPr>
        <p:spPr>
          <a:xfrm>
            <a:off x="9159418" y="2233264"/>
            <a:ext cx="2132297" cy="44577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>
                <a:solidFill>
                  <a:schemeClr val="tx1"/>
                </a:solidFill>
              </a:rPr>
              <a:t>NSObject</a:t>
            </a:r>
            <a:r>
              <a:rPr kumimoji="1" lang="zh-CN" altLang="en-US" sz="1600"/>
              <a:t>的</a:t>
            </a:r>
            <a:r>
              <a:rPr kumimoji="1" lang="en-US" altLang="zh-CN" sz="1600"/>
              <a:t>meta-class</a:t>
            </a:r>
            <a:endParaRPr kumimoji="1" lang="zh-CN" altLang="en-US" sz="1600"/>
          </a:p>
        </p:txBody>
      </p:sp>
      <p:sp>
        <p:nvSpPr>
          <p:cNvPr id="32" name="矩形 31"/>
          <p:cNvSpPr/>
          <p:nvPr/>
        </p:nvSpPr>
        <p:spPr>
          <a:xfrm>
            <a:off x="8944989" y="2748860"/>
            <a:ext cx="2561154" cy="2583160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33" name="矩形 32"/>
          <p:cNvSpPr/>
          <p:nvPr/>
        </p:nvSpPr>
        <p:spPr>
          <a:xfrm>
            <a:off x="9159419" y="2831687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isa</a:t>
            </a:r>
            <a:endParaRPr kumimoji="1" lang="zh-CN" altLang="en-US" sz="2400"/>
          </a:p>
        </p:txBody>
      </p:sp>
      <p:sp>
        <p:nvSpPr>
          <p:cNvPr id="35" name="矩形 34"/>
          <p:cNvSpPr/>
          <p:nvPr/>
        </p:nvSpPr>
        <p:spPr>
          <a:xfrm>
            <a:off x="9159418" y="3381383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superclass</a:t>
            </a:r>
            <a:endParaRPr kumimoji="1" lang="zh-CN" altLang="en-US" sz="2400"/>
          </a:p>
        </p:txBody>
      </p:sp>
      <p:sp>
        <p:nvSpPr>
          <p:cNvPr id="36" name="矩形 35"/>
          <p:cNvSpPr/>
          <p:nvPr/>
        </p:nvSpPr>
        <p:spPr>
          <a:xfrm>
            <a:off x="9159418" y="3933540"/>
            <a:ext cx="2132297" cy="730336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/>
              <a:t>类方法</a:t>
            </a:r>
          </a:p>
        </p:txBody>
      </p:sp>
      <p:sp>
        <p:nvSpPr>
          <p:cNvPr id="37" name="矩形 36"/>
          <p:cNvSpPr/>
          <p:nvPr/>
        </p:nvSpPr>
        <p:spPr>
          <a:xfrm>
            <a:off x="9159417" y="4757452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......</a:t>
            </a:r>
            <a:endParaRPr kumimoji="1" lang="zh-CN" altLang="en-US" sz="2400"/>
          </a:p>
        </p:txBody>
      </p:sp>
      <p:cxnSp>
        <p:nvCxnSpPr>
          <p:cNvPr id="38" name="直线箭头连接符 37"/>
          <p:cNvCxnSpPr>
            <a:stCxn id="20" idx="3"/>
            <a:endCxn id="24" idx="1"/>
          </p:cNvCxnSpPr>
          <p:nvPr/>
        </p:nvCxnSpPr>
        <p:spPr>
          <a:xfrm>
            <a:off x="2651112" y="3604268"/>
            <a:ext cx="2080790" cy="436172"/>
          </a:xfrm>
          <a:prstGeom prst="straightConnector1">
            <a:avLst/>
          </a:prstGeom>
          <a:ln w="19050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线箭头连接符 43"/>
          <p:cNvCxnSpPr>
            <a:endCxn id="32" idx="1"/>
          </p:cNvCxnSpPr>
          <p:nvPr/>
        </p:nvCxnSpPr>
        <p:spPr>
          <a:xfrm>
            <a:off x="7078628" y="3604268"/>
            <a:ext cx="1866361" cy="436172"/>
          </a:xfrm>
          <a:prstGeom prst="straightConnector1">
            <a:avLst/>
          </a:prstGeom>
          <a:ln w="19050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386" y="1469460"/>
            <a:ext cx="3492500" cy="2413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1005" y="1448703"/>
            <a:ext cx="3619500" cy="3048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5" name="文本框 24"/>
          <p:cNvSpPr txBox="1"/>
          <p:nvPr/>
        </p:nvSpPr>
        <p:spPr>
          <a:xfrm>
            <a:off x="396629" y="5665892"/>
            <a:ext cx="11600130" cy="62383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Student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要调用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Person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的类方法时，会先通过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找到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Student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meta-class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，然后通过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superclass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找到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Person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meta-class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，最后找到类方法的实现进行调用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73710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0" grpId="0" animBg="1"/>
      <p:bldP spid="21" grpId="0" animBg="1"/>
      <p:bldP spid="31" grpId="0" animBg="1"/>
      <p:bldP spid="23" grpId="0" animBg="1"/>
      <p:bldP spid="24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2" grpId="0" animBg="1"/>
      <p:bldP spid="33" grpId="0" animBg="1"/>
      <p:bldP spid="35" grpId="0" animBg="1"/>
      <p:bldP spid="36" grpId="0" animBg="1"/>
      <p:bldP spid="3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isa</a:t>
            </a:r>
            <a:r>
              <a:rPr lang="zh-CN" altLang="en-US"/>
              <a:t>、</a:t>
            </a:r>
            <a:r>
              <a:rPr lang="en-US" altLang="zh-CN"/>
              <a:t>superclass</a:t>
            </a:r>
            <a:r>
              <a:rPr lang="zh-CN" altLang="en-US"/>
              <a:t>总结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3179" y="597413"/>
            <a:ext cx="5687568" cy="595579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文本框 4"/>
          <p:cNvSpPr txBox="1"/>
          <p:nvPr/>
        </p:nvSpPr>
        <p:spPr>
          <a:xfrm>
            <a:off x="396629" y="1330036"/>
            <a:ext cx="5731039" cy="495969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instance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指向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指向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meta-class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meta-class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指向基类的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meta-class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superclass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指向父类的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如果没有父类，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superclass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指针为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nil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meta-class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superclass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指向父类的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meta-class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基类的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meta-class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superclass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指向基类的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instance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调用对象方法的轨迹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找到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，方法不存在，就通过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superclass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找父类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调用类方法的轨迹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找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meta-class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，方法不存在，就通过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superclass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找父类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32994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isa</a:t>
            </a:r>
            <a:r>
              <a:rPr lang="zh-CN" altLang="en-US"/>
              <a:t>指针</a:t>
            </a:r>
          </a:p>
        </p:txBody>
      </p:sp>
      <p:grpSp>
        <p:nvGrpSpPr>
          <p:cNvPr id="2" name="组 1"/>
          <p:cNvGrpSpPr/>
          <p:nvPr/>
        </p:nvGrpSpPr>
        <p:grpSpPr>
          <a:xfrm>
            <a:off x="186885" y="3050039"/>
            <a:ext cx="2481904" cy="1720088"/>
            <a:chOff x="555019" y="3038164"/>
            <a:chExt cx="2481904" cy="1720088"/>
          </a:xfrm>
        </p:grpSpPr>
        <p:sp>
          <p:nvSpPr>
            <p:cNvPr id="14" name="矩形 13"/>
            <p:cNvSpPr/>
            <p:nvPr/>
          </p:nvSpPr>
          <p:spPr>
            <a:xfrm>
              <a:off x="555019" y="3551539"/>
              <a:ext cx="2481904" cy="1206713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  <p:sp>
          <p:nvSpPr>
            <p:cNvPr id="15" name="矩形 14"/>
            <p:cNvSpPr/>
            <p:nvPr/>
          </p:nvSpPr>
          <p:spPr>
            <a:xfrm>
              <a:off x="717811" y="3038164"/>
              <a:ext cx="2132297" cy="445770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instance</a:t>
              </a:r>
              <a:endParaRPr kumimoji="1" lang="zh-CN" altLang="en-US" sz="2400"/>
            </a:p>
          </p:txBody>
        </p:sp>
        <p:sp>
          <p:nvSpPr>
            <p:cNvPr id="16" name="矩形 15"/>
            <p:cNvSpPr/>
            <p:nvPr/>
          </p:nvSpPr>
          <p:spPr>
            <a:xfrm>
              <a:off x="717812" y="3636587"/>
              <a:ext cx="2132297" cy="44577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isa</a:t>
              </a:r>
              <a:endParaRPr kumimoji="1" lang="zh-CN" altLang="en-US" sz="2400"/>
            </a:p>
          </p:txBody>
        </p:sp>
        <p:sp>
          <p:nvSpPr>
            <p:cNvPr id="25" name="矩形 24"/>
            <p:cNvSpPr/>
            <p:nvPr/>
          </p:nvSpPr>
          <p:spPr>
            <a:xfrm>
              <a:off x="717811" y="4195704"/>
              <a:ext cx="2132297" cy="44577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2000"/>
                <a:t>其他成员变量</a:t>
              </a:r>
            </a:p>
          </p:txBody>
        </p:sp>
      </p:grpSp>
      <p:grpSp>
        <p:nvGrpSpPr>
          <p:cNvPr id="3" name="组 2"/>
          <p:cNvGrpSpPr/>
          <p:nvPr/>
        </p:nvGrpSpPr>
        <p:grpSpPr>
          <a:xfrm>
            <a:off x="4686382" y="2067010"/>
            <a:ext cx="2561154" cy="3098756"/>
            <a:chOff x="4092615" y="2055135"/>
            <a:chExt cx="2561154" cy="3098756"/>
          </a:xfrm>
        </p:grpSpPr>
        <p:sp>
          <p:nvSpPr>
            <p:cNvPr id="17" name="矩形 16"/>
            <p:cNvSpPr/>
            <p:nvPr/>
          </p:nvSpPr>
          <p:spPr>
            <a:xfrm>
              <a:off x="4307044" y="2055135"/>
              <a:ext cx="2132297" cy="445770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class</a:t>
              </a:r>
              <a:endParaRPr kumimoji="1" lang="zh-CN" altLang="en-US" sz="2400"/>
            </a:p>
          </p:txBody>
        </p:sp>
        <p:sp>
          <p:nvSpPr>
            <p:cNvPr id="18" name="矩形 17"/>
            <p:cNvSpPr/>
            <p:nvPr/>
          </p:nvSpPr>
          <p:spPr>
            <a:xfrm>
              <a:off x="4092615" y="2570731"/>
              <a:ext cx="2561154" cy="2583160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  <p:sp>
          <p:nvSpPr>
            <p:cNvPr id="19" name="矩形 18"/>
            <p:cNvSpPr/>
            <p:nvPr/>
          </p:nvSpPr>
          <p:spPr>
            <a:xfrm>
              <a:off x="4307045" y="2653558"/>
              <a:ext cx="2132297" cy="44577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isa</a:t>
              </a:r>
              <a:endParaRPr kumimoji="1" lang="zh-CN" altLang="en-US" sz="2400"/>
            </a:p>
          </p:txBody>
        </p:sp>
        <p:sp>
          <p:nvSpPr>
            <p:cNvPr id="20" name="矩形 19"/>
            <p:cNvSpPr/>
            <p:nvPr/>
          </p:nvSpPr>
          <p:spPr>
            <a:xfrm>
              <a:off x="4307044" y="3203254"/>
              <a:ext cx="2132297" cy="44577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superclass</a:t>
              </a:r>
              <a:endParaRPr kumimoji="1" lang="zh-CN" altLang="en-US" sz="2400"/>
            </a:p>
          </p:txBody>
        </p:sp>
        <p:sp>
          <p:nvSpPr>
            <p:cNvPr id="21" name="矩形 20"/>
            <p:cNvSpPr/>
            <p:nvPr/>
          </p:nvSpPr>
          <p:spPr>
            <a:xfrm>
              <a:off x="4307044" y="3755411"/>
              <a:ext cx="2132297" cy="730336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2000"/>
                <a:t>属性、对象方法、协议、成员变量</a:t>
              </a:r>
            </a:p>
          </p:txBody>
        </p:sp>
        <p:sp>
          <p:nvSpPr>
            <p:cNvPr id="31" name="矩形 30"/>
            <p:cNvSpPr/>
            <p:nvPr/>
          </p:nvSpPr>
          <p:spPr>
            <a:xfrm>
              <a:off x="4307043" y="4579323"/>
              <a:ext cx="2132297" cy="44577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......</a:t>
              </a:r>
              <a:endParaRPr kumimoji="1" lang="zh-CN" altLang="en-US" sz="2400"/>
            </a:p>
          </p:txBody>
        </p:sp>
      </p:grpSp>
      <p:grpSp>
        <p:nvGrpSpPr>
          <p:cNvPr id="5" name="组 4"/>
          <p:cNvGrpSpPr/>
          <p:nvPr/>
        </p:nvGrpSpPr>
        <p:grpSpPr>
          <a:xfrm>
            <a:off x="9062038" y="1202715"/>
            <a:ext cx="2561154" cy="2857816"/>
            <a:chOff x="8159514" y="1190840"/>
            <a:chExt cx="2561154" cy="2857816"/>
          </a:xfrm>
        </p:grpSpPr>
        <p:sp>
          <p:nvSpPr>
            <p:cNvPr id="39" name="矩形 38"/>
            <p:cNvSpPr/>
            <p:nvPr/>
          </p:nvSpPr>
          <p:spPr>
            <a:xfrm>
              <a:off x="8373943" y="1190840"/>
              <a:ext cx="2132297" cy="445770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meta-class</a:t>
              </a:r>
              <a:endParaRPr kumimoji="1" lang="zh-CN" altLang="en-US" sz="2400"/>
            </a:p>
          </p:txBody>
        </p:sp>
        <p:sp>
          <p:nvSpPr>
            <p:cNvPr id="40" name="矩形 39"/>
            <p:cNvSpPr/>
            <p:nvPr/>
          </p:nvSpPr>
          <p:spPr>
            <a:xfrm>
              <a:off x="8159514" y="1706436"/>
              <a:ext cx="2561154" cy="2342220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  <p:sp>
          <p:nvSpPr>
            <p:cNvPr id="41" name="矩形 40"/>
            <p:cNvSpPr/>
            <p:nvPr/>
          </p:nvSpPr>
          <p:spPr>
            <a:xfrm>
              <a:off x="8373944" y="1789263"/>
              <a:ext cx="2132297" cy="44577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isa</a:t>
              </a:r>
              <a:endParaRPr kumimoji="1" lang="zh-CN" altLang="en-US" sz="2400"/>
            </a:p>
          </p:txBody>
        </p:sp>
        <p:sp>
          <p:nvSpPr>
            <p:cNvPr id="42" name="矩形 41"/>
            <p:cNvSpPr/>
            <p:nvPr/>
          </p:nvSpPr>
          <p:spPr>
            <a:xfrm>
              <a:off x="8373943" y="2338959"/>
              <a:ext cx="2132297" cy="44577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superclass</a:t>
              </a:r>
              <a:endParaRPr kumimoji="1" lang="zh-CN" altLang="en-US" sz="2400"/>
            </a:p>
          </p:txBody>
        </p:sp>
        <p:sp>
          <p:nvSpPr>
            <p:cNvPr id="43" name="矩形 42"/>
            <p:cNvSpPr/>
            <p:nvPr/>
          </p:nvSpPr>
          <p:spPr>
            <a:xfrm>
              <a:off x="8373943" y="2891116"/>
              <a:ext cx="2132297" cy="44577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2000"/>
                <a:t>类方法</a:t>
              </a:r>
            </a:p>
          </p:txBody>
        </p:sp>
        <p:sp>
          <p:nvSpPr>
            <p:cNvPr id="34" name="矩形 33"/>
            <p:cNvSpPr/>
            <p:nvPr/>
          </p:nvSpPr>
          <p:spPr>
            <a:xfrm>
              <a:off x="8373942" y="3451962"/>
              <a:ext cx="2132297" cy="44577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......</a:t>
              </a:r>
              <a:endParaRPr kumimoji="1" lang="zh-CN" altLang="en-US" sz="2400"/>
            </a:p>
          </p:txBody>
        </p:sp>
      </p:grpSp>
      <p:sp>
        <p:nvSpPr>
          <p:cNvPr id="27" name="文本框 26"/>
          <p:cNvSpPr txBox="1"/>
          <p:nvPr/>
        </p:nvSpPr>
        <p:spPr>
          <a:xfrm>
            <a:off x="186885" y="5643585"/>
            <a:ext cx="6023910" cy="47814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64bit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开始，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需要进行一次位运算，才能计算出真实地址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2" name="直线箭头连接符 21"/>
          <p:cNvCxnSpPr>
            <a:stCxn id="16" idx="3"/>
            <a:endCxn id="18" idx="1"/>
          </p:cNvCxnSpPr>
          <p:nvPr/>
        </p:nvCxnSpPr>
        <p:spPr>
          <a:xfrm>
            <a:off x="2481975" y="3871347"/>
            <a:ext cx="2204407" cy="2839"/>
          </a:xfrm>
          <a:prstGeom prst="straightConnector1">
            <a:avLst/>
          </a:prstGeom>
          <a:ln w="1905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线箭头连接符 44"/>
          <p:cNvCxnSpPr>
            <a:stCxn id="19" idx="3"/>
            <a:endCxn id="40" idx="1"/>
          </p:cNvCxnSpPr>
          <p:nvPr/>
        </p:nvCxnSpPr>
        <p:spPr>
          <a:xfrm>
            <a:off x="7033109" y="2888318"/>
            <a:ext cx="2028929" cy="1103"/>
          </a:xfrm>
          <a:prstGeom prst="straightConnector1">
            <a:avLst/>
          </a:prstGeom>
          <a:ln w="1905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/>
        </p:nvSpPr>
        <p:spPr>
          <a:xfrm>
            <a:off x="2773843" y="3477725"/>
            <a:ext cx="1466619" cy="34147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342900" marR="0" lvl="0" indent="-342900" algn="ctr" defTabSz="91440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/>
            </a:pP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</a:rPr>
              <a:t>ISA_MASK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7360602" y="2490755"/>
            <a:ext cx="1466619" cy="34147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342900" marR="0" lvl="0" indent="-342900" algn="ctr" defTabSz="91440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/>
            </a:pP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</a:rPr>
              <a:t>ISA_MASK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6909" y="5288051"/>
            <a:ext cx="5747863" cy="134549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44812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objc4</a:t>
            </a:r>
            <a:r>
              <a:rPr lang="zh-CN" altLang="en-US"/>
              <a:t>源码下载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332162" y="1190910"/>
            <a:ext cx="11507537" cy="68539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https://opensource.apple.com/tarballs/objc4/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618140" y="1855929"/>
            <a:ext cx="7378619" cy="4112989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4000">
                <a:solidFill>
                  <a:schemeClr val="tx1"/>
                </a:solidFill>
              </a:rPr>
              <a:t>struct</a:t>
            </a:r>
            <a:r>
              <a:rPr kumimoji="1" lang="zh-CN" altLang="en-US" sz="4000">
                <a:solidFill>
                  <a:schemeClr val="tx1"/>
                </a:solidFill>
              </a:rPr>
              <a:t> </a:t>
            </a:r>
            <a:r>
              <a:rPr kumimoji="1" lang="en-US" altLang="zh-CN" sz="4000">
                <a:solidFill>
                  <a:schemeClr val="tx1"/>
                </a:solidFill>
              </a:rPr>
              <a:t>objc_class</a:t>
            </a:r>
            <a:r>
              <a:rPr kumimoji="1" lang="zh-CN" altLang="en-US" sz="4000">
                <a:solidFill>
                  <a:schemeClr val="tx1"/>
                </a:solidFill>
              </a:rPr>
              <a:t>           </a:t>
            </a:r>
            <a:endParaRPr kumimoji="1" lang="en-US" altLang="zh-CN" sz="4000">
              <a:solidFill>
                <a:schemeClr val="tx1"/>
              </a:solidFill>
            </a:endParaRPr>
          </a:p>
          <a:p>
            <a:endParaRPr kumimoji="1" lang="en-US" altLang="zh-CN" sz="4000">
              <a:solidFill>
                <a:schemeClr val="tx1"/>
              </a:solidFill>
            </a:endParaRPr>
          </a:p>
          <a:p>
            <a:endParaRPr kumimoji="1" lang="en-US" altLang="zh-CN" sz="4000">
              <a:solidFill>
                <a:schemeClr val="tx1"/>
              </a:solidFill>
            </a:endParaRPr>
          </a:p>
          <a:p>
            <a:endParaRPr kumimoji="1" lang="en-US" altLang="zh-CN" sz="4000">
              <a:solidFill>
                <a:schemeClr val="tx1"/>
              </a:solidFill>
            </a:endParaRPr>
          </a:p>
          <a:p>
            <a:endParaRPr kumimoji="1" lang="en-US" altLang="zh-CN" sz="4000">
              <a:solidFill>
                <a:schemeClr val="tx1"/>
              </a:solidFill>
            </a:endParaRPr>
          </a:p>
          <a:p>
            <a:endParaRPr kumimoji="1" lang="en-US" altLang="zh-CN" sz="4000">
              <a:solidFill>
                <a:schemeClr val="tx1"/>
              </a:solidFill>
            </a:endParaRPr>
          </a:p>
          <a:p>
            <a:endParaRPr kumimoji="1" lang="zh-CN" altLang="en-US" sz="4000">
              <a:solidFill>
                <a:schemeClr val="tx1"/>
              </a:solidFill>
            </a:endParaRPr>
          </a:p>
        </p:txBody>
      </p:sp>
      <p:grpSp>
        <p:nvGrpSpPr>
          <p:cNvPr id="9" name="组 8"/>
          <p:cNvGrpSpPr/>
          <p:nvPr/>
        </p:nvGrpSpPr>
        <p:grpSpPr>
          <a:xfrm>
            <a:off x="272694" y="3770062"/>
            <a:ext cx="2481904" cy="1720088"/>
            <a:chOff x="555019" y="3038164"/>
            <a:chExt cx="2481904" cy="1720088"/>
          </a:xfrm>
        </p:grpSpPr>
        <p:sp>
          <p:nvSpPr>
            <p:cNvPr id="10" name="矩形 9"/>
            <p:cNvSpPr/>
            <p:nvPr/>
          </p:nvSpPr>
          <p:spPr>
            <a:xfrm>
              <a:off x="555019" y="3551539"/>
              <a:ext cx="2481904" cy="1206713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  <p:sp>
          <p:nvSpPr>
            <p:cNvPr id="12" name="矩形 11"/>
            <p:cNvSpPr/>
            <p:nvPr/>
          </p:nvSpPr>
          <p:spPr>
            <a:xfrm>
              <a:off x="717811" y="3038164"/>
              <a:ext cx="2132297" cy="445770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instance</a:t>
              </a:r>
              <a:endParaRPr kumimoji="1" lang="zh-CN" altLang="en-US" sz="2400"/>
            </a:p>
          </p:txBody>
        </p:sp>
        <p:sp>
          <p:nvSpPr>
            <p:cNvPr id="13" name="矩形 12"/>
            <p:cNvSpPr/>
            <p:nvPr/>
          </p:nvSpPr>
          <p:spPr>
            <a:xfrm>
              <a:off x="717812" y="3636587"/>
              <a:ext cx="2132297" cy="44577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isa</a:t>
              </a:r>
              <a:endParaRPr kumimoji="1" lang="zh-CN" altLang="en-US" sz="2400"/>
            </a:p>
          </p:txBody>
        </p:sp>
        <p:sp>
          <p:nvSpPr>
            <p:cNvPr id="14" name="矩形 13"/>
            <p:cNvSpPr/>
            <p:nvPr/>
          </p:nvSpPr>
          <p:spPr>
            <a:xfrm>
              <a:off x="717811" y="4195704"/>
              <a:ext cx="2132297" cy="44577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2000"/>
                <a:t>其他成员变量</a:t>
              </a:r>
            </a:p>
          </p:txBody>
        </p:sp>
      </p:grpSp>
      <p:grpSp>
        <p:nvGrpSpPr>
          <p:cNvPr id="15" name="组 14"/>
          <p:cNvGrpSpPr/>
          <p:nvPr/>
        </p:nvGrpSpPr>
        <p:grpSpPr>
          <a:xfrm>
            <a:off x="4772191" y="2787033"/>
            <a:ext cx="2561154" cy="3098756"/>
            <a:chOff x="4092615" y="2055135"/>
            <a:chExt cx="2561154" cy="3098756"/>
          </a:xfrm>
        </p:grpSpPr>
        <p:sp>
          <p:nvSpPr>
            <p:cNvPr id="16" name="矩形 15"/>
            <p:cNvSpPr/>
            <p:nvPr/>
          </p:nvSpPr>
          <p:spPr>
            <a:xfrm>
              <a:off x="4307044" y="2055135"/>
              <a:ext cx="2132297" cy="445770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class</a:t>
              </a:r>
              <a:endParaRPr kumimoji="1" lang="zh-CN" altLang="en-US" sz="2400"/>
            </a:p>
          </p:txBody>
        </p:sp>
        <p:sp>
          <p:nvSpPr>
            <p:cNvPr id="17" name="矩形 16"/>
            <p:cNvSpPr/>
            <p:nvPr/>
          </p:nvSpPr>
          <p:spPr>
            <a:xfrm>
              <a:off x="4092615" y="2570731"/>
              <a:ext cx="2561154" cy="2583160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  <p:sp>
          <p:nvSpPr>
            <p:cNvPr id="18" name="矩形 17"/>
            <p:cNvSpPr/>
            <p:nvPr/>
          </p:nvSpPr>
          <p:spPr>
            <a:xfrm>
              <a:off x="4307045" y="2653558"/>
              <a:ext cx="2132297" cy="44577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isa</a:t>
              </a:r>
              <a:endParaRPr kumimoji="1" lang="zh-CN" altLang="en-US" sz="2400"/>
            </a:p>
          </p:txBody>
        </p:sp>
        <p:sp>
          <p:nvSpPr>
            <p:cNvPr id="19" name="矩形 18"/>
            <p:cNvSpPr/>
            <p:nvPr/>
          </p:nvSpPr>
          <p:spPr>
            <a:xfrm>
              <a:off x="4307044" y="3203254"/>
              <a:ext cx="2132297" cy="44577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superclass</a:t>
              </a:r>
              <a:endParaRPr kumimoji="1" lang="zh-CN" altLang="en-US" sz="2400"/>
            </a:p>
          </p:txBody>
        </p:sp>
        <p:sp>
          <p:nvSpPr>
            <p:cNvPr id="20" name="矩形 19"/>
            <p:cNvSpPr/>
            <p:nvPr/>
          </p:nvSpPr>
          <p:spPr>
            <a:xfrm>
              <a:off x="4307044" y="3755411"/>
              <a:ext cx="2132297" cy="730336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2000"/>
                <a:t>属性、对象方法、协议、成员变量</a:t>
              </a:r>
            </a:p>
          </p:txBody>
        </p:sp>
        <p:sp>
          <p:nvSpPr>
            <p:cNvPr id="21" name="矩形 20"/>
            <p:cNvSpPr/>
            <p:nvPr/>
          </p:nvSpPr>
          <p:spPr>
            <a:xfrm>
              <a:off x="4307043" y="4579323"/>
              <a:ext cx="2132297" cy="44577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......</a:t>
              </a:r>
              <a:endParaRPr kumimoji="1" lang="zh-CN" altLang="en-US" sz="2400"/>
            </a:p>
          </p:txBody>
        </p:sp>
      </p:grpSp>
      <p:grpSp>
        <p:nvGrpSpPr>
          <p:cNvPr id="22" name="组 21"/>
          <p:cNvGrpSpPr/>
          <p:nvPr/>
        </p:nvGrpSpPr>
        <p:grpSpPr>
          <a:xfrm>
            <a:off x="9147847" y="1922738"/>
            <a:ext cx="2561154" cy="2857816"/>
            <a:chOff x="8159514" y="1190840"/>
            <a:chExt cx="2561154" cy="2857816"/>
          </a:xfrm>
        </p:grpSpPr>
        <p:sp>
          <p:nvSpPr>
            <p:cNvPr id="23" name="矩形 22"/>
            <p:cNvSpPr/>
            <p:nvPr/>
          </p:nvSpPr>
          <p:spPr>
            <a:xfrm>
              <a:off x="8373943" y="1190840"/>
              <a:ext cx="2132297" cy="445770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meta-class</a:t>
              </a:r>
              <a:endParaRPr kumimoji="1" lang="zh-CN" altLang="en-US" sz="2400"/>
            </a:p>
          </p:txBody>
        </p:sp>
        <p:sp>
          <p:nvSpPr>
            <p:cNvPr id="25" name="矩形 24"/>
            <p:cNvSpPr/>
            <p:nvPr/>
          </p:nvSpPr>
          <p:spPr>
            <a:xfrm>
              <a:off x="8159514" y="1706436"/>
              <a:ext cx="2561154" cy="2342220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  <p:sp>
          <p:nvSpPr>
            <p:cNvPr id="26" name="矩形 25"/>
            <p:cNvSpPr/>
            <p:nvPr/>
          </p:nvSpPr>
          <p:spPr>
            <a:xfrm>
              <a:off x="8373944" y="1789263"/>
              <a:ext cx="2132297" cy="44577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isa</a:t>
              </a:r>
              <a:endParaRPr kumimoji="1" lang="zh-CN" altLang="en-US" sz="2400"/>
            </a:p>
          </p:txBody>
        </p:sp>
        <p:sp>
          <p:nvSpPr>
            <p:cNvPr id="27" name="矩形 26"/>
            <p:cNvSpPr/>
            <p:nvPr/>
          </p:nvSpPr>
          <p:spPr>
            <a:xfrm>
              <a:off x="8373943" y="2338959"/>
              <a:ext cx="2132297" cy="44577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superclass</a:t>
              </a:r>
              <a:endParaRPr kumimoji="1" lang="zh-CN" altLang="en-US" sz="2400"/>
            </a:p>
          </p:txBody>
        </p:sp>
        <p:sp>
          <p:nvSpPr>
            <p:cNvPr id="28" name="矩形 27"/>
            <p:cNvSpPr/>
            <p:nvPr/>
          </p:nvSpPr>
          <p:spPr>
            <a:xfrm>
              <a:off x="8373943" y="2891116"/>
              <a:ext cx="2132297" cy="44577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2000"/>
                <a:t>类方法</a:t>
              </a:r>
            </a:p>
          </p:txBody>
        </p:sp>
        <p:sp>
          <p:nvSpPr>
            <p:cNvPr id="29" name="矩形 28"/>
            <p:cNvSpPr/>
            <p:nvPr/>
          </p:nvSpPr>
          <p:spPr>
            <a:xfrm>
              <a:off x="8373942" y="3451962"/>
              <a:ext cx="2132297" cy="44577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......</a:t>
              </a:r>
              <a:endParaRPr kumimoji="1" lang="zh-CN" altLang="en-US" sz="2400"/>
            </a:p>
          </p:txBody>
        </p:sp>
      </p:grpSp>
      <p:cxnSp>
        <p:nvCxnSpPr>
          <p:cNvPr id="31" name="直线箭头连接符 30"/>
          <p:cNvCxnSpPr>
            <a:stCxn id="23" idx="3"/>
            <a:endCxn id="26" idx="1"/>
          </p:cNvCxnSpPr>
          <p:nvPr/>
        </p:nvCxnSpPr>
        <p:spPr>
          <a:xfrm>
            <a:off x="2567784" y="4591370"/>
            <a:ext cx="2204407" cy="2839"/>
          </a:xfrm>
          <a:prstGeom prst="straightConnector1">
            <a:avLst/>
          </a:prstGeom>
          <a:ln w="1905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线箭头连接符 31"/>
          <p:cNvCxnSpPr>
            <a:stCxn id="27" idx="3"/>
          </p:cNvCxnSpPr>
          <p:nvPr/>
        </p:nvCxnSpPr>
        <p:spPr>
          <a:xfrm>
            <a:off x="7118918" y="3608341"/>
            <a:ext cx="2028929" cy="1103"/>
          </a:xfrm>
          <a:prstGeom prst="straightConnector1">
            <a:avLst/>
          </a:prstGeom>
          <a:ln w="1905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/>
          <p:cNvSpPr txBox="1"/>
          <p:nvPr/>
        </p:nvSpPr>
        <p:spPr>
          <a:xfrm>
            <a:off x="2859652" y="4197748"/>
            <a:ext cx="1466619" cy="34147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342900" marR="0" lvl="0" indent="-342900" algn="ctr" defTabSz="91440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/>
            </a:pP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</a:rPr>
              <a:t>ISA_MASK</a:t>
            </a:r>
          </a:p>
        </p:txBody>
      </p:sp>
      <p:sp>
        <p:nvSpPr>
          <p:cNvPr id="34" name="文本框 33"/>
          <p:cNvSpPr txBox="1"/>
          <p:nvPr/>
        </p:nvSpPr>
        <p:spPr>
          <a:xfrm>
            <a:off x="7446411" y="3210778"/>
            <a:ext cx="1466619" cy="34147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342900" marR="0" lvl="0" indent="-342900" algn="ctr" defTabSz="91440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/>
            </a:pP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</a:rPr>
              <a:t>ISA_MASK</a:t>
            </a:r>
          </a:p>
        </p:txBody>
      </p:sp>
      <p:sp>
        <p:nvSpPr>
          <p:cNvPr id="35" name="文本框 34"/>
          <p:cNvSpPr txBox="1"/>
          <p:nvPr/>
        </p:nvSpPr>
        <p:spPr>
          <a:xfrm>
            <a:off x="272693" y="6155791"/>
            <a:ext cx="6151857" cy="47814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meta-class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对象的本质结构都是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struct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objc_class</a:t>
            </a:r>
          </a:p>
        </p:txBody>
      </p:sp>
    </p:spTree>
    <p:extLst>
      <p:ext uri="{BB962C8B-B14F-4D97-AF65-F5344CB8AC3E}">
        <p14:creationId xmlns:p14="http://schemas.microsoft.com/office/powerpoint/2010/main" val="538767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222" y="1206579"/>
            <a:ext cx="6083300" cy="18288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窥探</a:t>
            </a:r>
            <a:r>
              <a:rPr lang="en-US" altLang="zh-CN"/>
              <a:t>struct</a:t>
            </a:r>
            <a:r>
              <a:rPr lang="zh-CN" altLang="en-US"/>
              <a:t> </a:t>
            </a:r>
            <a:r>
              <a:rPr lang="en-US" altLang="zh-CN"/>
              <a:t>objc_class</a:t>
            </a:r>
            <a:r>
              <a:rPr lang="zh-CN" altLang="en-US"/>
              <a:t>的结构</a:t>
            </a:r>
          </a:p>
        </p:txBody>
      </p:sp>
      <p:cxnSp>
        <p:nvCxnSpPr>
          <p:cNvPr id="5" name="直线箭头连接符 4"/>
          <p:cNvCxnSpPr/>
          <p:nvPr/>
        </p:nvCxnSpPr>
        <p:spPr>
          <a:xfrm flipH="1">
            <a:off x="3348841" y="2668329"/>
            <a:ext cx="2" cy="845452"/>
          </a:xfrm>
          <a:prstGeom prst="straightConnector1">
            <a:avLst/>
          </a:prstGeom>
          <a:ln w="19050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3372591" y="3085088"/>
            <a:ext cx="2209306" cy="34147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342900" marR="0" lvl="0" indent="-342900" algn="ctr" defTabSz="91440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/>
            </a:pP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</a:rPr>
              <a:t>FAST_DATA_MASK</a:t>
            </a: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222" y="3513781"/>
            <a:ext cx="6337300" cy="32258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7316" y="2843490"/>
            <a:ext cx="5202296" cy="3307929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9" name="直线箭头连接符 18"/>
          <p:cNvCxnSpPr>
            <a:endCxn id="17" idx="1"/>
          </p:cNvCxnSpPr>
          <p:nvPr/>
        </p:nvCxnSpPr>
        <p:spPr>
          <a:xfrm flipV="1">
            <a:off x="3491345" y="4497455"/>
            <a:ext cx="3415971" cy="15169"/>
          </a:xfrm>
          <a:prstGeom prst="straightConnector1">
            <a:avLst/>
          </a:prstGeom>
          <a:ln w="19050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846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面试题 </a:t>
            </a:r>
            <a:r>
              <a:rPr lang="en-US" altLang="zh-CN"/>
              <a:t>-</a:t>
            </a:r>
            <a:r>
              <a:rPr lang="zh-CN" altLang="en-US"/>
              <a:t> </a:t>
            </a:r>
            <a:r>
              <a:rPr lang="en-US" altLang="zh-CN"/>
              <a:t>KVO</a:t>
            </a:r>
            <a:endParaRPr lang="zh-CN" altLang="en-US"/>
          </a:p>
        </p:txBody>
      </p:sp>
      <p:sp>
        <p:nvSpPr>
          <p:cNvPr id="44" name="文本框 43"/>
          <p:cNvSpPr txBox="1"/>
          <p:nvPr/>
        </p:nvSpPr>
        <p:spPr>
          <a:xfrm>
            <a:off x="343592" y="1203430"/>
            <a:ext cx="11501313" cy="231594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iOS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用什么方式实现对一个对象的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KVO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？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(KVO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的本质是什么？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利用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RuntimeAPI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动态生成一个子类，并且让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instance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指向这个全新的子类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当修改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instance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对象的属性时，会调用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Foundation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_NSSetXXXValueAndNotify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willChangeValueForKey: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父类原来的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setter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didChangeValueForKey:</a:t>
            </a:r>
          </a:p>
          <a:p>
            <a:pPr marL="342900" indent="-342900">
              <a:lnSpc>
                <a:spcPts val="2200"/>
              </a:lnSpc>
              <a:buFont typeface="Arial" charset="0"/>
              <a:buChar char="•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内部会触发监听器（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Oberser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）的监听方法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 observeValueForKeyPath:ofObject:change:context: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343592" y="3825077"/>
            <a:ext cx="11501313" cy="73549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如何手动触发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KVO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？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手动调用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willChangeValueForKey: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didChangeValueForKey: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343591" y="5120477"/>
            <a:ext cx="11501313" cy="94885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直接修改成员变量会触发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KVO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么？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不会触发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KVO</a:t>
            </a:r>
          </a:p>
        </p:txBody>
      </p:sp>
    </p:spTree>
    <p:extLst>
      <p:ext uri="{BB962C8B-B14F-4D97-AF65-F5344CB8AC3E}">
        <p14:creationId xmlns:p14="http://schemas.microsoft.com/office/powerpoint/2010/main" val="987871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KVO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301626" y="1237667"/>
            <a:ext cx="11600130" cy="47238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KVO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的全称是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Key-Value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Observing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，俗称“键值监听”，可以用于监听某个对象属性值的改变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" name="组 1"/>
          <p:cNvGrpSpPr/>
          <p:nvPr/>
        </p:nvGrpSpPr>
        <p:grpSpPr>
          <a:xfrm>
            <a:off x="1330983" y="1993136"/>
            <a:ext cx="2481904" cy="1177576"/>
            <a:chOff x="1255663" y="2361271"/>
            <a:chExt cx="2481904" cy="1177576"/>
          </a:xfrm>
        </p:grpSpPr>
        <p:sp>
          <p:nvSpPr>
            <p:cNvPr id="5" name="矩形 4"/>
            <p:cNvSpPr/>
            <p:nvPr/>
          </p:nvSpPr>
          <p:spPr>
            <a:xfrm>
              <a:off x="1255663" y="2874646"/>
              <a:ext cx="2481904" cy="664201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  <p:sp>
          <p:nvSpPr>
            <p:cNvPr id="7" name="矩形 6"/>
            <p:cNvSpPr/>
            <p:nvPr/>
          </p:nvSpPr>
          <p:spPr>
            <a:xfrm>
              <a:off x="1418455" y="2361271"/>
              <a:ext cx="2132297" cy="445770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MJPerson</a:t>
              </a:r>
              <a:endParaRPr kumimoji="1" lang="zh-CN" altLang="en-US" sz="2400"/>
            </a:p>
          </p:txBody>
        </p:sp>
        <p:sp>
          <p:nvSpPr>
            <p:cNvPr id="8" name="矩形 7"/>
            <p:cNvSpPr/>
            <p:nvPr/>
          </p:nvSpPr>
          <p:spPr>
            <a:xfrm>
              <a:off x="1418456" y="2959694"/>
              <a:ext cx="2132297" cy="44577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age</a:t>
              </a:r>
              <a:endParaRPr kumimoji="1" lang="zh-CN" altLang="en-US" sz="2400"/>
            </a:p>
          </p:txBody>
        </p:sp>
      </p:grpSp>
      <p:sp>
        <p:nvSpPr>
          <p:cNvPr id="10" name="矩形 9"/>
          <p:cNvSpPr/>
          <p:nvPr/>
        </p:nvSpPr>
        <p:spPr>
          <a:xfrm>
            <a:off x="6635213" y="2216996"/>
            <a:ext cx="1998754" cy="1004887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Observer</a:t>
            </a:r>
            <a:endParaRPr kumimoji="1" lang="zh-CN" altLang="en-US" sz="2400"/>
          </a:p>
        </p:txBody>
      </p:sp>
      <p:cxnSp>
        <p:nvCxnSpPr>
          <p:cNvPr id="11" name="直线箭头连接符 10"/>
          <p:cNvCxnSpPr>
            <a:endCxn id="10" idx="1"/>
          </p:cNvCxnSpPr>
          <p:nvPr/>
        </p:nvCxnSpPr>
        <p:spPr>
          <a:xfrm>
            <a:off x="3626073" y="2719440"/>
            <a:ext cx="3009140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线箭头连接符 13"/>
          <p:cNvCxnSpPr/>
          <p:nvPr/>
        </p:nvCxnSpPr>
        <p:spPr>
          <a:xfrm flipH="1">
            <a:off x="3626072" y="2846346"/>
            <a:ext cx="3009141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4605636" y="2343902"/>
            <a:ext cx="1050011" cy="34147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342900" marR="0" lvl="0" indent="-342900" algn="ctr" defTabSz="91440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/>
            </a:pP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监听</a:t>
            </a:r>
            <a:endParaRPr lang="en-US" altLang="zh-CN"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0329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未使用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KVO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监听的对象</a:t>
            </a:r>
            <a:endParaRPr lang="zh-CN" altLang="en-US"/>
          </a:p>
        </p:txBody>
      </p:sp>
      <p:grpSp>
        <p:nvGrpSpPr>
          <p:cNvPr id="2" name="组 1"/>
          <p:cNvGrpSpPr/>
          <p:nvPr/>
        </p:nvGrpSpPr>
        <p:grpSpPr>
          <a:xfrm>
            <a:off x="1360812" y="2662450"/>
            <a:ext cx="2481904" cy="1518273"/>
            <a:chOff x="1255663" y="1984948"/>
            <a:chExt cx="2481904" cy="1518273"/>
          </a:xfrm>
        </p:grpSpPr>
        <p:sp>
          <p:nvSpPr>
            <p:cNvPr id="5" name="矩形 4"/>
            <p:cNvSpPr/>
            <p:nvPr/>
          </p:nvSpPr>
          <p:spPr>
            <a:xfrm>
              <a:off x="1255663" y="2874646"/>
              <a:ext cx="2481904" cy="628575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  <p:sp>
          <p:nvSpPr>
            <p:cNvPr id="7" name="矩形 6"/>
            <p:cNvSpPr/>
            <p:nvPr/>
          </p:nvSpPr>
          <p:spPr>
            <a:xfrm>
              <a:off x="1418455" y="1984948"/>
              <a:ext cx="2132297" cy="822093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>
                  <a:solidFill>
                    <a:srgbClr val="FF0000"/>
                  </a:solidFill>
                </a:rPr>
                <a:t>MJPerson</a:t>
              </a:r>
            </a:p>
            <a:p>
              <a:pPr algn="ctr"/>
              <a:r>
                <a:rPr kumimoji="1" lang="en-US" altLang="zh-CN" sz="2400"/>
                <a:t>instance</a:t>
              </a:r>
              <a:r>
                <a:rPr kumimoji="1" lang="zh-CN" altLang="en-US" sz="2400"/>
                <a:t>对象</a:t>
              </a:r>
            </a:p>
          </p:txBody>
        </p:sp>
        <p:sp>
          <p:nvSpPr>
            <p:cNvPr id="8" name="矩形 7"/>
            <p:cNvSpPr/>
            <p:nvPr/>
          </p:nvSpPr>
          <p:spPr>
            <a:xfrm>
              <a:off x="1430466" y="2959693"/>
              <a:ext cx="2132297" cy="44577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isa</a:t>
              </a:r>
              <a:endParaRPr kumimoji="1" lang="zh-CN" altLang="en-US" sz="2400"/>
            </a:p>
          </p:txBody>
        </p:sp>
      </p:grpSp>
      <p:sp>
        <p:nvSpPr>
          <p:cNvPr id="16" name="矩形 15"/>
          <p:cNvSpPr/>
          <p:nvPr/>
        </p:nvSpPr>
        <p:spPr>
          <a:xfrm>
            <a:off x="5149002" y="2727618"/>
            <a:ext cx="2481904" cy="2283770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17" name="矩形 16"/>
          <p:cNvSpPr/>
          <p:nvPr/>
        </p:nvSpPr>
        <p:spPr>
          <a:xfrm>
            <a:off x="5311794" y="1837919"/>
            <a:ext cx="2132297" cy="822093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>
                <a:solidFill>
                  <a:srgbClr val="FF0000"/>
                </a:solidFill>
              </a:rPr>
              <a:t>MJPerson</a:t>
            </a:r>
          </a:p>
          <a:p>
            <a:pPr algn="ctr"/>
            <a:r>
              <a:rPr kumimoji="1" lang="en-US" altLang="zh-CN" sz="2400"/>
              <a:t>class</a:t>
            </a:r>
            <a:r>
              <a:rPr kumimoji="1" lang="zh-CN" altLang="en-US" sz="2400"/>
              <a:t>对象</a:t>
            </a:r>
          </a:p>
        </p:txBody>
      </p:sp>
      <p:sp>
        <p:nvSpPr>
          <p:cNvPr id="19" name="矩形 18"/>
          <p:cNvSpPr/>
          <p:nvPr/>
        </p:nvSpPr>
        <p:spPr>
          <a:xfrm>
            <a:off x="5323805" y="2812664"/>
            <a:ext cx="2132297" cy="310546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isa</a:t>
            </a:r>
            <a:endParaRPr kumimoji="1" lang="zh-CN" altLang="en-US" sz="2400"/>
          </a:p>
        </p:txBody>
      </p:sp>
      <p:sp>
        <p:nvSpPr>
          <p:cNvPr id="24" name="矩形 23"/>
          <p:cNvSpPr/>
          <p:nvPr/>
        </p:nvSpPr>
        <p:spPr>
          <a:xfrm>
            <a:off x="5323804" y="3234945"/>
            <a:ext cx="2132297" cy="310546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superclass</a:t>
            </a:r>
            <a:endParaRPr kumimoji="1" lang="zh-CN" altLang="en-US" sz="2400"/>
          </a:p>
        </p:txBody>
      </p:sp>
      <p:sp>
        <p:nvSpPr>
          <p:cNvPr id="25" name="矩形 24"/>
          <p:cNvSpPr/>
          <p:nvPr/>
        </p:nvSpPr>
        <p:spPr>
          <a:xfrm>
            <a:off x="5323805" y="3683788"/>
            <a:ext cx="2132297" cy="310546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setAge:</a:t>
            </a:r>
            <a:endParaRPr kumimoji="1" lang="zh-CN" altLang="en-US" sz="2400"/>
          </a:p>
        </p:txBody>
      </p:sp>
      <p:sp>
        <p:nvSpPr>
          <p:cNvPr id="26" name="矩形 25"/>
          <p:cNvSpPr/>
          <p:nvPr/>
        </p:nvSpPr>
        <p:spPr>
          <a:xfrm>
            <a:off x="5311793" y="4124643"/>
            <a:ext cx="2132297" cy="310546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age</a:t>
            </a:r>
            <a:endParaRPr kumimoji="1" lang="zh-CN" altLang="en-US" sz="2400"/>
          </a:p>
        </p:txBody>
      </p:sp>
      <p:sp>
        <p:nvSpPr>
          <p:cNvPr id="27" name="矩形 26"/>
          <p:cNvSpPr/>
          <p:nvPr/>
        </p:nvSpPr>
        <p:spPr>
          <a:xfrm>
            <a:off x="5311792" y="4566227"/>
            <a:ext cx="2132297" cy="310546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......</a:t>
            </a:r>
            <a:endParaRPr kumimoji="1" lang="zh-CN" altLang="en-US" sz="2400"/>
          </a:p>
        </p:txBody>
      </p:sp>
      <p:sp>
        <p:nvSpPr>
          <p:cNvPr id="28" name="矩形 27"/>
          <p:cNvSpPr/>
          <p:nvPr/>
        </p:nvSpPr>
        <p:spPr>
          <a:xfrm>
            <a:off x="8640345" y="2751367"/>
            <a:ext cx="2130573" cy="431219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/>
              <a:t>-[MJPerson</a:t>
            </a:r>
            <a:r>
              <a:rPr kumimoji="1" lang="zh-CN" altLang="en-US"/>
              <a:t> </a:t>
            </a:r>
            <a:r>
              <a:rPr kumimoji="1" lang="en-US" altLang="zh-CN"/>
              <a:t>setAge:]</a:t>
            </a:r>
            <a:endParaRPr kumimoji="1"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8640344" y="4505890"/>
            <a:ext cx="2130573" cy="431219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/>
              <a:t>-[MJPerson</a:t>
            </a:r>
            <a:r>
              <a:rPr kumimoji="1" lang="zh-CN" altLang="en-US"/>
              <a:t> </a:t>
            </a:r>
            <a:r>
              <a:rPr kumimoji="1" lang="en-US" altLang="zh-CN"/>
              <a:t>age]</a:t>
            </a:r>
            <a:endParaRPr kumimoji="1" lang="zh-CN" altLang="en-US"/>
          </a:p>
        </p:txBody>
      </p:sp>
      <p:cxnSp>
        <p:nvCxnSpPr>
          <p:cNvPr id="30" name="直线箭头连接符 29"/>
          <p:cNvCxnSpPr>
            <a:stCxn id="8" idx="3"/>
            <a:endCxn id="16" idx="1"/>
          </p:cNvCxnSpPr>
          <p:nvPr/>
        </p:nvCxnSpPr>
        <p:spPr>
          <a:xfrm>
            <a:off x="3667912" y="3860080"/>
            <a:ext cx="1481090" cy="942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线箭头连接符 30"/>
          <p:cNvCxnSpPr>
            <a:stCxn id="25" idx="3"/>
            <a:endCxn id="28" idx="1"/>
          </p:cNvCxnSpPr>
          <p:nvPr/>
        </p:nvCxnSpPr>
        <p:spPr>
          <a:xfrm flipV="1">
            <a:off x="7456102" y="2966977"/>
            <a:ext cx="1184243" cy="87208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线箭头连接符 33"/>
          <p:cNvCxnSpPr>
            <a:stCxn id="26" idx="3"/>
            <a:endCxn id="29" idx="1"/>
          </p:cNvCxnSpPr>
          <p:nvPr/>
        </p:nvCxnSpPr>
        <p:spPr>
          <a:xfrm>
            <a:off x="7444090" y="4279916"/>
            <a:ext cx="1196254" cy="44158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977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9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使用了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KVO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监听的对象</a:t>
            </a:r>
            <a:endParaRPr lang="zh-CN" altLang="en-US"/>
          </a:p>
        </p:txBody>
      </p:sp>
      <p:grpSp>
        <p:nvGrpSpPr>
          <p:cNvPr id="2" name="组 1"/>
          <p:cNvGrpSpPr/>
          <p:nvPr/>
        </p:nvGrpSpPr>
        <p:grpSpPr>
          <a:xfrm>
            <a:off x="103432" y="3825536"/>
            <a:ext cx="2308235" cy="1518273"/>
            <a:chOff x="1255663" y="1984948"/>
            <a:chExt cx="2481904" cy="1518273"/>
          </a:xfrm>
        </p:grpSpPr>
        <p:sp>
          <p:nvSpPr>
            <p:cNvPr id="5" name="矩形 4"/>
            <p:cNvSpPr/>
            <p:nvPr/>
          </p:nvSpPr>
          <p:spPr>
            <a:xfrm>
              <a:off x="1255663" y="2874646"/>
              <a:ext cx="2481904" cy="628575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  <p:sp>
          <p:nvSpPr>
            <p:cNvPr id="7" name="矩形 6"/>
            <p:cNvSpPr/>
            <p:nvPr/>
          </p:nvSpPr>
          <p:spPr>
            <a:xfrm>
              <a:off x="1418455" y="1984948"/>
              <a:ext cx="2132297" cy="822093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>
                  <a:solidFill>
                    <a:srgbClr val="FF0000"/>
                  </a:solidFill>
                </a:rPr>
                <a:t>MJPerson</a:t>
              </a:r>
            </a:p>
            <a:p>
              <a:pPr algn="ctr"/>
              <a:r>
                <a:rPr kumimoji="1" lang="en-US" altLang="zh-CN" sz="2400"/>
                <a:t>instance</a:t>
              </a:r>
              <a:r>
                <a:rPr kumimoji="1" lang="zh-CN" altLang="en-US" sz="2400"/>
                <a:t>对象</a:t>
              </a:r>
            </a:p>
          </p:txBody>
        </p:sp>
        <p:sp>
          <p:nvSpPr>
            <p:cNvPr id="8" name="矩形 7"/>
            <p:cNvSpPr/>
            <p:nvPr/>
          </p:nvSpPr>
          <p:spPr>
            <a:xfrm>
              <a:off x="1430466" y="2959693"/>
              <a:ext cx="2132297" cy="44577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isa</a:t>
              </a:r>
              <a:endParaRPr kumimoji="1" lang="zh-CN" altLang="en-US" sz="2400"/>
            </a:p>
          </p:txBody>
        </p:sp>
      </p:grpSp>
      <p:sp>
        <p:nvSpPr>
          <p:cNvPr id="16" name="矩形 15"/>
          <p:cNvSpPr/>
          <p:nvPr/>
        </p:nvSpPr>
        <p:spPr>
          <a:xfrm>
            <a:off x="3617085" y="3465568"/>
            <a:ext cx="2481904" cy="3126917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17" name="矩形 16"/>
          <p:cNvSpPr/>
          <p:nvPr/>
        </p:nvSpPr>
        <p:spPr>
          <a:xfrm>
            <a:off x="3411007" y="2552036"/>
            <a:ext cx="2894055" cy="822093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err="1">
                <a:solidFill>
                  <a:srgbClr val="FF0000"/>
                </a:solidFill>
              </a:rPr>
              <a:t>NSKVONotifying_MJPerson</a:t>
            </a:r>
            <a:endParaRPr kumimoji="1" lang="en-US" altLang="zh-CN" dirty="0">
              <a:solidFill>
                <a:srgbClr val="FF0000"/>
              </a:solidFill>
            </a:endParaRPr>
          </a:p>
          <a:p>
            <a:pPr algn="ctr"/>
            <a:r>
              <a:rPr kumimoji="1" lang="en-US" altLang="zh-CN" sz="2400" dirty="0"/>
              <a:t>class</a:t>
            </a:r>
            <a:r>
              <a:rPr kumimoji="1" lang="zh-CN" altLang="en-US" sz="2400" dirty="0"/>
              <a:t>对象</a:t>
            </a:r>
          </a:p>
        </p:txBody>
      </p:sp>
      <p:sp>
        <p:nvSpPr>
          <p:cNvPr id="19" name="矩形 18"/>
          <p:cNvSpPr/>
          <p:nvPr/>
        </p:nvSpPr>
        <p:spPr>
          <a:xfrm>
            <a:off x="3791888" y="3550615"/>
            <a:ext cx="2132297" cy="310546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 err="1"/>
              <a:t>isa</a:t>
            </a:r>
            <a:endParaRPr kumimoji="1" lang="zh-CN" altLang="en-US" sz="2400" dirty="0"/>
          </a:p>
        </p:txBody>
      </p:sp>
      <p:sp>
        <p:nvSpPr>
          <p:cNvPr id="24" name="矩形 23"/>
          <p:cNvSpPr/>
          <p:nvPr/>
        </p:nvSpPr>
        <p:spPr>
          <a:xfrm>
            <a:off x="3791887" y="3972896"/>
            <a:ext cx="2132297" cy="310546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superclass</a:t>
            </a:r>
            <a:endParaRPr kumimoji="1" lang="zh-CN" altLang="en-US" sz="2400"/>
          </a:p>
        </p:txBody>
      </p:sp>
      <p:sp>
        <p:nvSpPr>
          <p:cNvPr id="25" name="矩形 24"/>
          <p:cNvSpPr/>
          <p:nvPr/>
        </p:nvSpPr>
        <p:spPr>
          <a:xfrm>
            <a:off x="3791888" y="4421739"/>
            <a:ext cx="2132297" cy="310546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setAge:</a:t>
            </a:r>
            <a:endParaRPr kumimoji="1" lang="zh-CN" altLang="en-US" sz="2400"/>
          </a:p>
        </p:txBody>
      </p:sp>
      <p:sp>
        <p:nvSpPr>
          <p:cNvPr id="26" name="矩形 25"/>
          <p:cNvSpPr/>
          <p:nvPr/>
        </p:nvSpPr>
        <p:spPr>
          <a:xfrm>
            <a:off x="3791887" y="4863870"/>
            <a:ext cx="2132297" cy="310546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class</a:t>
            </a:r>
            <a:endParaRPr kumimoji="1" lang="zh-CN" altLang="en-US" sz="2400"/>
          </a:p>
        </p:txBody>
      </p:sp>
      <p:sp>
        <p:nvSpPr>
          <p:cNvPr id="27" name="矩形 26"/>
          <p:cNvSpPr/>
          <p:nvPr/>
        </p:nvSpPr>
        <p:spPr>
          <a:xfrm>
            <a:off x="3779874" y="6110308"/>
            <a:ext cx="2132297" cy="310546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......</a:t>
            </a:r>
            <a:endParaRPr kumimoji="1" lang="zh-CN" altLang="en-US" sz="2400"/>
          </a:p>
        </p:txBody>
      </p:sp>
      <p:sp>
        <p:nvSpPr>
          <p:cNvPr id="23" name="矩形 22"/>
          <p:cNvSpPr/>
          <p:nvPr/>
        </p:nvSpPr>
        <p:spPr>
          <a:xfrm>
            <a:off x="3791887" y="5286046"/>
            <a:ext cx="2132297" cy="310546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dealloc</a:t>
            </a:r>
            <a:endParaRPr kumimoji="1" lang="zh-CN" altLang="en-US" sz="2400"/>
          </a:p>
        </p:txBody>
      </p:sp>
      <p:sp>
        <p:nvSpPr>
          <p:cNvPr id="32" name="矩形 31"/>
          <p:cNvSpPr/>
          <p:nvPr/>
        </p:nvSpPr>
        <p:spPr>
          <a:xfrm>
            <a:off x="3779875" y="5697217"/>
            <a:ext cx="2132297" cy="310546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/>
              <a:t>_isKVOA</a:t>
            </a:r>
            <a:endParaRPr kumimoji="1" lang="zh-CN" altLang="en-US" sz="2400"/>
          </a:p>
        </p:txBody>
      </p:sp>
      <p:sp>
        <p:nvSpPr>
          <p:cNvPr id="33" name="矩形 32"/>
          <p:cNvSpPr/>
          <p:nvPr/>
        </p:nvSpPr>
        <p:spPr>
          <a:xfrm>
            <a:off x="6654387" y="4422561"/>
            <a:ext cx="2596492" cy="794124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Foundation</a:t>
            </a:r>
          </a:p>
          <a:p>
            <a:pPr algn="ctr"/>
            <a:r>
              <a:rPr lang="en-US" altLang="zh-CN" dirty="0"/>
              <a:t>_</a:t>
            </a:r>
            <a:r>
              <a:rPr lang="en-US" altLang="zh-CN" dirty="0" err="1"/>
              <a:t>NSSetIntValueAndNotify</a:t>
            </a:r>
            <a:endParaRPr kumimoji="1" lang="zh-CN" altLang="en-US" dirty="0"/>
          </a:p>
        </p:txBody>
      </p:sp>
      <p:cxnSp>
        <p:nvCxnSpPr>
          <p:cNvPr id="35" name="直线箭头连接符 34"/>
          <p:cNvCxnSpPr>
            <a:stCxn id="25" idx="3"/>
            <a:endCxn id="33" idx="1"/>
          </p:cNvCxnSpPr>
          <p:nvPr/>
        </p:nvCxnSpPr>
        <p:spPr>
          <a:xfrm>
            <a:off x="5924185" y="4577012"/>
            <a:ext cx="730202" cy="24261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线箭头连接符 35"/>
          <p:cNvCxnSpPr>
            <a:stCxn id="26" idx="3"/>
            <a:endCxn id="37" idx="1"/>
          </p:cNvCxnSpPr>
          <p:nvPr/>
        </p:nvCxnSpPr>
        <p:spPr>
          <a:xfrm>
            <a:off x="5924184" y="5019143"/>
            <a:ext cx="730202" cy="83334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矩形 36"/>
          <p:cNvSpPr/>
          <p:nvPr/>
        </p:nvSpPr>
        <p:spPr>
          <a:xfrm>
            <a:off x="6654386" y="5567083"/>
            <a:ext cx="2596494" cy="570814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return</a:t>
            </a:r>
            <a:r>
              <a:rPr lang="zh-CN" altLang="en-US"/>
              <a:t> </a:t>
            </a:r>
            <a:r>
              <a:rPr lang="en-US" altLang="zh-CN"/>
              <a:t>[MJPerson</a:t>
            </a:r>
            <a:r>
              <a:rPr lang="zh-CN" altLang="en-US"/>
              <a:t> </a:t>
            </a:r>
            <a:r>
              <a:rPr lang="en-US" altLang="zh-CN"/>
              <a:t>class]</a:t>
            </a:r>
            <a:endParaRPr kumimoji="1" lang="zh-CN" altLang="en-US"/>
          </a:p>
        </p:txBody>
      </p:sp>
      <p:grpSp>
        <p:nvGrpSpPr>
          <p:cNvPr id="79" name="组 78"/>
          <p:cNvGrpSpPr/>
          <p:nvPr/>
        </p:nvGrpSpPr>
        <p:grpSpPr>
          <a:xfrm>
            <a:off x="7857433" y="758050"/>
            <a:ext cx="4127451" cy="3173469"/>
            <a:chOff x="135983" y="3251129"/>
            <a:chExt cx="4127451" cy="3173469"/>
          </a:xfrm>
        </p:grpSpPr>
        <p:grpSp>
          <p:nvGrpSpPr>
            <p:cNvPr id="76" name="组 75"/>
            <p:cNvGrpSpPr/>
            <p:nvPr/>
          </p:nvGrpSpPr>
          <p:grpSpPr>
            <a:xfrm>
              <a:off x="135983" y="3251129"/>
              <a:ext cx="1795274" cy="3173469"/>
              <a:chOff x="135982" y="3251129"/>
              <a:chExt cx="2321049" cy="3173469"/>
            </a:xfrm>
          </p:grpSpPr>
          <p:grpSp>
            <p:nvGrpSpPr>
              <p:cNvPr id="40" name="组 39"/>
              <p:cNvGrpSpPr/>
              <p:nvPr/>
            </p:nvGrpSpPr>
            <p:grpSpPr>
              <a:xfrm>
                <a:off x="135982" y="3251129"/>
                <a:ext cx="2321049" cy="3173469"/>
                <a:chOff x="1255663" y="1984948"/>
                <a:chExt cx="2481904" cy="3173469"/>
              </a:xfrm>
            </p:grpSpPr>
            <p:sp>
              <p:nvSpPr>
                <p:cNvPr id="41" name="矩形 40"/>
                <p:cNvSpPr/>
                <p:nvPr/>
              </p:nvSpPr>
              <p:spPr>
                <a:xfrm>
                  <a:off x="1255663" y="2874647"/>
                  <a:ext cx="2481904" cy="2283770"/>
                </a:xfrm>
                <a:prstGeom prst="rect">
                  <a:avLst/>
                </a:prstGeom>
                <a:solidFill>
                  <a:srgbClr val="7030A0"/>
                </a:solidFill>
                <a:ln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 sz="2400"/>
                </a:p>
              </p:txBody>
            </p:sp>
            <p:sp>
              <p:nvSpPr>
                <p:cNvPr id="42" name="矩形 41"/>
                <p:cNvSpPr/>
                <p:nvPr/>
              </p:nvSpPr>
              <p:spPr>
                <a:xfrm>
                  <a:off x="1418455" y="1984948"/>
                  <a:ext cx="2132297" cy="822093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solidFill>
                    <a:schemeClr val="accent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CN" sz="2400">
                      <a:solidFill>
                        <a:srgbClr val="FF0000"/>
                      </a:solidFill>
                    </a:rPr>
                    <a:t>MJPerson</a:t>
                  </a:r>
                </a:p>
                <a:p>
                  <a:pPr algn="ctr"/>
                  <a:r>
                    <a:rPr kumimoji="1" lang="en-US" altLang="zh-CN" sz="2400"/>
                    <a:t>class</a:t>
                  </a:r>
                  <a:r>
                    <a:rPr kumimoji="1" lang="zh-CN" altLang="en-US" sz="2400"/>
                    <a:t>对象</a:t>
                  </a:r>
                </a:p>
              </p:txBody>
            </p:sp>
            <p:sp>
              <p:nvSpPr>
                <p:cNvPr id="43" name="矩形 42"/>
                <p:cNvSpPr/>
                <p:nvPr/>
              </p:nvSpPr>
              <p:spPr>
                <a:xfrm>
                  <a:off x="1430466" y="2959693"/>
                  <a:ext cx="2132297" cy="310546"/>
                </a:xfrm>
                <a:prstGeom prst="rect">
                  <a:avLst/>
                </a:prstGeom>
                <a:solidFill>
                  <a:srgbClr val="00B0F0"/>
                </a:solidFill>
                <a:ln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CN" sz="2400"/>
                    <a:t>isa</a:t>
                  </a:r>
                  <a:endParaRPr kumimoji="1" lang="zh-CN" altLang="en-US" sz="2400"/>
                </a:p>
              </p:txBody>
            </p:sp>
          </p:grpSp>
          <p:sp>
            <p:nvSpPr>
              <p:cNvPr id="44" name="矩形 43"/>
              <p:cNvSpPr/>
              <p:nvPr/>
            </p:nvSpPr>
            <p:spPr>
              <a:xfrm>
                <a:off x="299455" y="4648155"/>
                <a:ext cx="1994101" cy="310546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2400"/>
                  <a:t>superclass</a:t>
                </a:r>
                <a:endParaRPr kumimoji="1" lang="zh-CN" altLang="en-US" sz="2400"/>
              </a:p>
            </p:txBody>
          </p:sp>
          <p:sp>
            <p:nvSpPr>
              <p:cNvPr id="45" name="矩形 44"/>
              <p:cNvSpPr/>
              <p:nvPr/>
            </p:nvSpPr>
            <p:spPr>
              <a:xfrm>
                <a:off x="299456" y="5096998"/>
                <a:ext cx="1994101" cy="310546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2400"/>
                  <a:t>setAge:</a:t>
                </a:r>
                <a:endParaRPr kumimoji="1" lang="zh-CN" altLang="en-US" sz="2400"/>
              </a:p>
            </p:txBody>
          </p:sp>
          <p:sp>
            <p:nvSpPr>
              <p:cNvPr id="46" name="矩形 45"/>
              <p:cNvSpPr/>
              <p:nvPr/>
            </p:nvSpPr>
            <p:spPr>
              <a:xfrm>
                <a:off x="288222" y="5537853"/>
                <a:ext cx="1994101" cy="310546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2400"/>
                  <a:t>age</a:t>
                </a:r>
                <a:endParaRPr kumimoji="1" lang="zh-CN" altLang="en-US" sz="2400"/>
              </a:p>
            </p:txBody>
          </p:sp>
          <p:sp>
            <p:nvSpPr>
              <p:cNvPr id="47" name="矩形 46"/>
              <p:cNvSpPr/>
              <p:nvPr/>
            </p:nvSpPr>
            <p:spPr>
              <a:xfrm>
                <a:off x="288221" y="5979437"/>
                <a:ext cx="1994101" cy="310546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2400"/>
                  <a:t>......</a:t>
                </a:r>
                <a:endParaRPr kumimoji="1" lang="zh-CN" altLang="en-US" sz="2400"/>
              </a:p>
            </p:txBody>
          </p:sp>
        </p:grpSp>
        <p:sp>
          <p:nvSpPr>
            <p:cNvPr id="48" name="矩形 47"/>
            <p:cNvSpPr/>
            <p:nvPr/>
          </p:nvSpPr>
          <p:spPr>
            <a:xfrm>
              <a:off x="2270945" y="4821052"/>
              <a:ext cx="1992489" cy="431219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/>
                <a:t>-[MJPerson</a:t>
              </a:r>
              <a:r>
                <a:rPr kumimoji="1" lang="zh-CN" altLang="en-US"/>
                <a:t> </a:t>
              </a:r>
              <a:r>
                <a:rPr kumimoji="1" lang="en-US" altLang="zh-CN"/>
                <a:t>setAge:]</a:t>
              </a:r>
              <a:endParaRPr kumimoji="1" lang="zh-CN" altLang="en-US"/>
            </a:p>
          </p:txBody>
        </p:sp>
        <p:sp>
          <p:nvSpPr>
            <p:cNvPr id="49" name="矩形 48"/>
            <p:cNvSpPr/>
            <p:nvPr/>
          </p:nvSpPr>
          <p:spPr>
            <a:xfrm>
              <a:off x="2270944" y="5493113"/>
              <a:ext cx="1992489" cy="431219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/>
                <a:t>-[MJPerson</a:t>
              </a:r>
              <a:r>
                <a:rPr kumimoji="1" lang="zh-CN" altLang="en-US"/>
                <a:t> </a:t>
              </a:r>
              <a:r>
                <a:rPr kumimoji="1" lang="en-US" altLang="zh-CN"/>
                <a:t>age]</a:t>
              </a:r>
              <a:endParaRPr kumimoji="1" lang="zh-CN" altLang="en-US"/>
            </a:p>
          </p:txBody>
        </p:sp>
        <p:cxnSp>
          <p:nvCxnSpPr>
            <p:cNvPr id="50" name="直线箭头连接符 49"/>
            <p:cNvCxnSpPr>
              <a:stCxn id="45" idx="3"/>
              <a:endCxn id="48" idx="1"/>
            </p:cNvCxnSpPr>
            <p:nvPr/>
          </p:nvCxnSpPr>
          <p:spPr>
            <a:xfrm flipV="1">
              <a:off x="1804814" y="5036662"/>
              <a:ext cx="466131" cy="215609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线箭头连接符 50"/>
            <p:cNvCxnSpPr>
              <a:stCxn id="46" idx="3"/>
              <a:endCxn id="49" idx="1"/>
            </p:cNvCxnSpPr>
            <p:nvPr/>
          </p:nvCxnSpPr>
          <p:spPr>
            <a:xfrm>
              <a:off x="1796125" y="5693126"/>
              <a:ext cx="474819" cy="15597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5" name="直线箭头连接符 84"/>
          <p:cNvCxnSpPr>
            <a:stCxn id="24" idx="3"/>
            <a:endCxn id="41" idx="1"/>
          </p:cNvCxnSpPr>
          <p:nvPr/>
        </p:nvCxnSpPr>
        <p:spPr>
          <a:xfrm flipV="1">
            <a:off x="5924184" y="2789634"/>
            <a:ext cx="1933249" cy="133853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线箭头连接符 87"/>
          <p:cNvCxnSpPr>
            <a:stCxn id="8" idx="3"/>
            <a:endCxn id="16" idx="1"/>
          </p:cNvCxnSpPr>
          <p:nvPr/>
        </p:nvCxnSpPr>
        <p:spPr>
          <a:xfrm>
            <a:off x="2249094" y="5023166"/>
            <a:ext cx="1367991" cy="586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线箭头连接符 5">
            <a:extLst>
              <a:ext uri="{FF2B5EF4-FFF2-40B4-BE49-F238E27FC236}">
                <a16:creationId xmlns:a16="http://schemas.microsoft.com/office/drawing/2014/main" id="{1B294581-2D81-FF43-BD73-350378A27B27}"/>
              </a:ext>
            </a:extLst>
          </p:cNvPr>
          <p:cNvCxnSpPr>
            <a:cxnSpLocks/>
            <a:stCxn id="19" idx="1"/>
          </p:cNvCxnSpPr>
          <p:nvPr/>
        </p:nvCxnSpPr>
        <p:spPr>
          <a:xfrm flipH="1" flipV="1">
            <a:off x="2539293" y="2264345"/>
            <a:ext cx="1252595" cy="14415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40FC35A9-5D98-0C41-8F0A-AF9A859E8F1E}"/>
              </a:ext>
            </a:extLst>
          </p:cNvPr>
          <p:cNvSpPr txBox="1"/>
          <p:nvPr/>
        </p:nvSpPr>
        <p:spPr>
          <a:xfrm>
            <a:off x="511207" y="1850766"/>
            <a:ext cx="4843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dirty="0" err="1">
                <a:solidFill>
                  <a:srgbClr val="FF0000"/>
                </a:solidFill>
              </a:rPr>
              <a:t>NSKVONotifying_MJPerson</a:t>
            </a:r>
            <a:r>
              <a:rPr kumimoji="1" lang="zh-CN" altLang="en-US" dirty="0">
                <a:solidFill>
                  <a:srgbClr val="FF0000"/>
                </a:solidFill>
              </a:rPr>
              <a:t> 指向自己的元类对象</a:t>
            </a:r>
            <a:endParaRPr kumimoji="1" lang="en-US" altLang="zh-CN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7462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9" grpId="0" animBg="1"/>
      <p:bldP spid="24" grpId="0" animBg="1"/>
      <p:bldP spid="25" grpId="0" animBg="1"/>
      <p:bldP spid="26" grpId="0" animBg="1"/>
      <p:bldP spid="27" grpId="0" animBg="1"/>
      <p:bldP spid="23" grpId="0" animBg="1"/>
      <p:bldP spid="32" grpId="0" animBg="1"/>
      <p:bldP spid="33" grpId="0" animBg="1"/>
      <p:bldP spid="37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查看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_NSSet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*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AndNotify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的存在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2344" y="1559246"/>
            <a:ext cx="6838736" cy="4253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2562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_NSSet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*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ValueAndNotify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的内部实现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396629" y="3577106"/>
            <a:ext cx="11600130" cy="205179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willChangeValueForKey: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调用原来的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setter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didChangeValueForKey: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didChangeValueForKey: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内部会调用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observer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observeValueForKeyPath:ofObject:change:context: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657" y="1457944"/>
            <a:ext cx="4851400" cy="16383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14467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KVC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301626" y="1237666"/>
            <a:ext cx="11600130" cy="287713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KVC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的全称是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Key-Value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Coding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，俗称“键值编码”，可以通过一个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key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来访问某个属性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常见的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API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- (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)setValue:(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)value forKeyPath:(</a:t>
            </a:r>
            <a:r>
              <a:rPr lang="en-US" altLang="zh-CN" sz="1600">
                <a:solidFill>
                  <a:srgbClr val="5C2699"/>
                </a:solidFill>
                <a:latin typeface="Menlo-Regular" charset="0"/>
              </a:rPr>
              <a:t>NSString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 *)keyPath;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- (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)setValue:(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)value forKey:(</a:t>
            </a:r>
            <a:r>
              <a:rPr lang="en-US" altLang="zh-CN" sz="1600">
                <a:solidFill>
                  <a:srgbClr val="5C2699"/>
                </a:solidFill>
                <a:latin typeface="Menlo-Regular" charset="0"/>
              </a:rPr>
              <a:t>NSString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 *)key;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- (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)valueForKeyPath:(</a:t>
            </a:r>
            <a:r>
              <a:rPr lang="en-US" altLang="zh-CN" sz="1600">
                <a:solidFill>
                  <a:srgbClr val="5C2699"/>
                </a:solidFill>
                <a:latin typeface="Menlo-Regular" charset="0"/>
              </a:rPr>
              <a:t>NSString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 *)keyPath;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- (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)valueForKey:(</a:t>
            </a:r>
            <a:r>
              <a:rPr lang="en-US" altLang="zh-CN" sz="1600">
                <a:solidFill>
                  <a:srgbClr val="5C2699"/>
                </a:solidFill>
                <a:latin typeface="Menlo-Regular" charset="0"/>
              </a:rPr>
              <a:t>NSString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 *)key; 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32128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err="1">
                <a:solidFill>
                  <a:schemeClr val="tx1"/>
                </a:solidFill>
              </a:rPr>
              <a:t>setValue:forKey</a:t>
            </a:r>
            <a:r>
              <a:rPr lang="en-US" altLang="zh-CN" dirty="0">
                <a:solidFill>
                  <a:schemeClr val="tx1"/>
                </a:solidFill>
              </a:rPr>
              <a:t>:</a:t>
            </a:r>
            <a:r>
              <a:rPr lang="zh-CN" altLang="en-US" dirty="0">
                <a:solidFill>
                  <a:schemeClr val="tx1"/>
                </a:solidFill>
              </a:rPr>
              <a:t>的原理</a:t>
            </a:r>
          </a:p>
        </p:txBody>
      </p:sp>
      <p:sp>
        <p:nvSpPr>
          <p:cNvPr id="7" name="矩形 6"/>
          <p:cNvSpPr/>
          <p:nvPr/>
        </p:nvSpPr>
        <p:spPr>
          <a:xfrm>
            <a:off x="656198" y="1277572"/>
            <a:ext cx="2014552" cy="310546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200"/>
              </a:lnSpc>
            </a:pPr>
            <a:r>
              <a:rPr lang="en-US" altLang="zh-CN" sz="1400" dirty="0" err="1">
                <a:solidFill>
                  <a:schemeClr val="bg1"/>
                </a:solidFill>
                <a:latin typeface="Menlo-Regular" charset="0"/>
              </a:rPr>
              <a:t>setValue:forKey</a:t>
            </a:r>
            <a:r>
              <a:rPr lang="en-US" altLang="zh-CN" sz="1400" dirty="0">
                <a:solidFill>
                  <a:schemeClr val="bg1"/>
                </a:solidFill>
                <a:latin typeface="Menlo-Regular" charset="0"/>
              </a:rPr>
              <a:t>: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直线箭头连接符 2"/>
          <p:cNvCxnSpPr>
            <a:stCxn id="7" idx="2"/>
            <a:endCxn id="10" idx="0"/>
          </p:cNvCxnSpPr>
          <p:nvPr/>
        </p:nvCxnSpPr>
        <p:spPr>
          <a:xfrm>
            <a:off x="1663474" y="1588118"/>
            <a:ext cx="1" cy="43274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菱形 9"/>
          <p:cNvSpPr/>
          <p:nvPr/>
        </p:nvSpPr>
        <p:spPr>
          <a:xfrm>
            <a:off x="37762" y="2020867"/>
            <a:ext cx="3251426" cy="1053803"/>
          </a:xfrm>
          <a:prstGeom prst="diamond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>
                <a:solidFill>
                  <a:schemeClr val="bg1"/>
                </a:solidFill>
                <a:latin typeface="Menlo-Regular" charset="0"/>
              </a:rPr>
              <a:t>按照</a:t>
            </a:r>
            <a:endParaRPr lang="en-US" altLang="zh-CN" sz="1200">
              <a:solidFill>
                <a:schemeClr val="bg1"/>
              </a:solidFill>
              <a:latin typeface="Menlo-Regular" charset="0"/>
            </a:endParaRPr>
          </a:p>
          <a:p>
            <a:pPr algn="ctr"/>
            <a:r>
              <a:rPr lang="en-US" altLang="zh-CN" sz="1200">
                <a:solidFill>
                  <a:schemeClr val="tx1"/>
                </a:solidFill>
                <a:latin typeface="Menlo-Regular" charset="0"/>
              </a:rPr>
              <a:t>setKey:</a:t>
            </a:r>
            <a:r>
              <a:rPr lang="zh-CN" altLang="en-US" sz="1200">
                <a:solidFill>
                  <a:schemeClr val="bg1"/>
                </a:solidFill>
                <a:latin typeface="Menlo-Regular" charset="0"/>
              </a:rPr>
              <a:t>、</a:t>
            </a:r>
            <a:r>
              <a:rPr lang="en-US" altLang="zh-CN" sz="1200">
                <a:solidFill>
                  <a:schemeClr val="tx1"/>
                </a:solidFill>
                <a:latin typeface="Menlo-Regular" charset="0"/>
              </a:rPr>
              <a:t>_setKey:</a:t>
            </a:r>
          </a:p>
          <a:p>
            <a:pPr algn="ctr"/>
            <a:r>
              <a:rPr lang="zh-CN" altLang="en-US" sz="1200">
                <a:solidFill>
                  <a:schemeClr val="bg1"/>
                </a:solidFill>
                <a:latin typeface="Menlo-Regular" charset="0"/>
              </a:rPr>
              <a:t>顺序查找方法</a:t>
            </a:r>
            <a:endParaRPr lang="en-US" altLang="zh-CN" sz="1200">
              <a:solidFill>
                <a:schemeClr val="bg1"/>
              </a:solidFill>
              <a:latin typeface="Menlo-Regular" charset="0"/>
            </a:endParaRPr>
          </a:p>
        </p:txBody>
      </p:sp>
      <p:cxnSp>
        <p:nvCxnSpPr>
          <p:cNvPr id="16" name="直线箭头连接符 15"/>
          <p:cNvCxnSpPr>
            <a:stCxn id="10" idx="2"/>
            <a:endCxn id="19" idx="0"/>
          </p:cNvCxnSpPr>
          <p:nvPr/>
        </p:nvCxnSpPr>
        <p:spPr>
          <a:xfrm flipH="1">
            <a:off x="1663474" y="3074670"/>
            <a:ext cx="1" cy="63215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/>
          <p:cNvSpPr/>
          <p:nvPr/>
        </p:nvSpPr>
        <p:spPr>
          <a:xfrm>
            <a:off x="656198" y="3706821"/>
            <a:ext cx="2014552" cy="310546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200"/>
              </a:lnSpc>
            </a:pPr>
            <a:r>
              <a:rPr lang="zh-CN" altLang="en-US" sz="1400">
                <a:solidFill>
                  <a:schemeClr val="bg1"/>
                </a:solidFill>
                <a:latin typeface="Menlo-Regular" charset="0"/>
              </a:rPr>
              <a:t>传递参数，调用方法</a:t>
            </a:r>
            <a:endParaRPr lang="en-US" altLang="zh-CN" sz="1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663474" y="3193763"/>
            <a:ext cx="1136876" cy="3939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>
              <a:lnSpc>
                <a:spcPts val="2200"/>
              </a:lnSpc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找到了方法</a:t>
            </a:r>
            <a:endParaRPr lang="en-US" altLang="zh-CN" sz="14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3228517" y="2142241"/>
            <a:ext cx="1136876" cy="3939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>
              <a:lnSpc>
                <a:spcPts val="2200"/>
              </a:lnSpc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没找到方法</a:t>
            </a:r>
            <a:endParaRPr lang="en-US" altLang="zh-CN" sz="14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4" name="直线箭头连接符 23"/>
          <p:cNvCxnSpPr>
            <a:stCxn id="10" idx="3"/>
            <a:endCxn id="27" idx="1"/>
          </p:cNvCxnSpPr>
          <p:nvPr/>
        </p:nvCxnSpPr>
        <p:spPr>
          <a:xfrm flipV="1">
            <a:off x="3289188" y="2547768"/>
            <a:ext cx="1072684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菱形 26"/>
          <p:cNvSpPr/>
          <p:nvPr/>
        </p:nvSpPr>
        <p:spPr>
          <a:xfrm>
            <a:off x="4361872" y="2020866"/>
            <a:ext cx="4302068" cy="1053803"/>
          </a:xfrm>
          <a:prstGeom prst="diamond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>
                <a:solidFill>
                  <a:schemeClr val="bg1"/>
                </a:solidFill>
                <a:latin typeface="Menlo-Regular" charset="0"/>
              </a:rPr>
              <a:t>查看</a:t>
            </a:r>
            <a:endParaRPr lang="en-US" altLang="zh-CN" sz="1200">
              <a:solidFill>
                <a:schemeClr val="bg1"/>
              </a:solidFill>
              <a:latin typeface="Menlo-Regular" charset="0"/>
            </a:endParaRPr>
          </a:p>
          <a:p>
            <a:pPr algn="ctr"/>
            <a:r>
              <a:rPr lang="en-US" altLang="zh-CN" sz="1200">
                <a:solidFill>
                  <a:schemeClr val="tx1"/>
                </a:solidFill>
              </a:rPr>
              <a:t>accessInstanceVariablesDirectly</a:t>
            </a:r>
            <a:endParaRPr lang="en-US" altLang="zh-CN" sz="1200">
              <a:solidFill>
                <a:schemeClr val="tx1"/>
              </a:solidFill>
              <a:latin typeface="Menlo-Regular" charset="0"/>
            </a:endParaRPr>
          </a:p>
          <a:p>
            <a:pPr algn="ctr"/>
            <a:r>
              <a:rPr lang="zh-CN" altLang="en-US" sz="1200">
                <a:solidFill>
                  <a:schemeClr val="bg1"/>
                </a:solidFill>
                <a:latin typeface="Menlo-Regular" charset="0"/>
              </a:rPr>
              <a:t>方法的返回值</a:t>
            </a:r>
            <a:endParaRPr lang="en-US" altLang="zh-CN" sz="1200">
              <a:solidFill>
                <a:schemeClr val="bg1"/>
              </a:solidFill>
              <a:latin typeface="Menlo-Regular" charset="0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6512906" y="3150713"/>
            <a:ext cx="755009" cy="3939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>
              <a:lnSpc>
                <a:spcPts val="2200"/>
              </a:lnSpc>
            </a:pP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YES</a:t>
            </a:r>
          </a:p>
        </p:txBody>
      </p:sp>
      <p:sp>
        <p:nvSpPr>
          <p:cNvPr id="35" name="文本框 34"/>
          <p:cNvSpPr txBox="1"/>
          <p:nvPr/>
        </p:nvSpPr>
        <p:spPr>
          <a:xfrm>
            <a:off x="8731191" y="2170064"/>
            <a:ext cx="610696" cy="3939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>
              <a:lnSpc>
                <a:spcPts val="2200"/>
              </a:lnSpc>
            </a:pP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NO</a:t>
            </a:r>
          </a:p>
        </p:txBody>
      </p:sp>
      <p:sp>
        <p:nvSpPr>
          <p:cNvPr id="36" name="矩形 35"/>
          <p:cNvSpPr/>
          <p:nvPr/>
        </p:nvSpPr>
        <p:spPr>
          <a:xfrm>
            <a:off x="9386278" y="2256540"/>
            <a:ext cx="2763812" cy="58365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200"/>
              </a:lnSpc>
            </a:pPr>
            <a:r>
              <a:rPr lang="zh-CN" altLang="en-US" sz="1200"/>
              <a:t>调用</a:t>
            </a:r>
            <a:r>
              <a:rPr lang="en-US" altLang="zh-CN" sz="1200">
                <a:solidFill>
                  <a:schemeClr val="bg1"/>
                </a:solidFill>
                <a:latin typeface="Menlo-Regular" charset="0"/>
              </a:rPr>
              <a:t>setValue:forUndefinedKey:</a:t>
            </a:r>
            <a:endParaRPr lang="en-US" altLang="zh-CN" sz="1200"/>
          </a:p>
          <a:p>
            <a:pPr algn="ctr">
              <a:lnSpc>
                <a:spcPts val="2200"/>
              </a:lnSpc>
            </a:pPr>
            <a:r>
              <a:rPr lang="zh-CN" altLang="en-US" sz="1200"/>
              <a:t>并抛出异常</a:t>
            </a:r>
            <a:r>
              <a:rPr lang="en-US" altLang="zh-CN" sz="1200"/>
              <a:t>NSUnknownKeyException</a:t>
            </a:r>
            <a:endParaRPr lang="en-US" altLang="zh-CN" sz="12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7" name="直线箭头连接符 36"/>
          <p:cNvCxnSpPr>
            <a:stCxn id="27" idx="3"/>
            <a:endCxn id="36" idx="1"/>
          </p:cNvCxnSpPr>
          <p:nvPr/>
        </p:nvCxnSpPr>
        <p:spPr>
          <a:xfrm>
            <a:off x="8663940" y="2547768"/>
            <a:ext cx="722338" cy="60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线箭头连接符 42"/>
          <p:cNvCxnSpPr>
            <a:stCxn id="27" idx="2"/>
            <a:endCxn id="46" idx="0"/>
          </p:cNvCxnSpPr>
          <p:nvPr/>
        </p:nvCxnSpPr>
        <p:spPr>
          <a:xfrm>
            <a:off x="6512906" y="3074669"/>
            <a:ext cx="9383" cy="47881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菱形 45"/>
          <p:cNvSpPr/>
          <p:nvPr/>
        </p:nvSpPr>
        <p:spPr>
          <a:xfrm>
            <a:off x="4194210" y="3553484"/>
            <a:ext cx="4656158" cy="1053803"/>
          </a:xfrm>
          <a:prstGeom prst="diamond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>
                <a:solidFill>
                  <a:schemeClr val="bg1"/>
                </a:solidFill>
                <a:latin typeface="Menlo-Regular" charset="0"/>
              </a:rPr>
              <a:t>按照</a:t>
            </a:r>
            <a:endParaRPr lang="en-US" altLang="zh-CN" sz="1200">
              <a:solidFill>
                <a:schemeClr val="bg1"/>
              </a:solidFill>
              <a:latin typeface="Menlo-Regular" charset="0"/>
            </a:endParaRPr>
          </a:p>
          <a:p>
            <a:pPr algn="ctr"/>
            <a:r>
              <a:rPr lang="en-US" altLang="zh-CN" sz="1200">
                <a:solidFill>
                  <a:schemeClr val="tx1"/>
                </a:solidFill>
                <a:latin typeface="Menlo-Regular" charset="0"/>
              </a:rPr>
              <a:t>_key</a:t>
            </a:r>
            <a:r>
              <a:rPr lang="zh-CN" altLang="en-US" sz="1200">
                <a:solidFill>
                  <a:schemeClr val="bg1"/>
                </a:solidFill>
                <a:latin typeface="Menlo-Regular" charset="0"/>
              </a:rPr>
              <a:t>、</a:t>
            </a:r>
            <a:r>
              <a:rPr lang="en-US" altLang="zh-CN" sz="1200">
                <a:solidFill>
                  <a:schemeClr val="tx1"/>
                </a:solidFill>
                <a:latin typeface="Menlo-Regular" charset="0"/>
              </a:rPr>
              <a:t>_isKey</a:t>
            </a:r>
            <a:r>
              <a:rPr lang="zh-CN" altLang="en-US" sz="1200">
                <a:solidFill>
                  <a:schemeClr val="bg1"/>
                </a:solidFill>
                <a:latin typeface="Menlo-Regular" charset="0"/>
              </a:rPr>
              <a:t>、</a:t>
            </a:r>
            <a:r>
              <a:rPr lang="en-US" altLang="zh-CN" sz="1200">
                <a:solidFill>
                  <a:schemeClr val="tx1"/>
                </a:solidFill>
                <a:latin typeface="Menlo-Regular" charset="0"/>
              </a:rPr>
              <a:t>key</a:t>
            </a:r>
            <a:r>
              <a:rPr lang="zh-CN" altLang="en-US" sz="1200">
                <a:solidFill>
                  <a:schemeClr val="bg1"/>
                </a:solidFill>
                <a:latin typeface="Menlo-Regular" charset="0"/>
              </a:rPr>
              <a:t>、</a:t>
            </a:r>
            <a:r>
              <a:rPr lang="en-US" altLang="zh-CN" sz="1200">
                <a:solidFill>
                  <a:schemeClr val="tx1"/>
                </a:solidFill>
                <a:latin typeface="Menlo-Regular" charset="0"/>
              </a:rPr>
              <a:t>isKey</a:t>
            </a:r>
          </a:p>
          <a:p>
            <a:pPr algn="ctr"/>
            <a:r>
              <a:rPr lang="zh-CN" altLang="en-US" sz="1200">
                <a:solidFill>
                  <a:schemeClr val="bg1"/>
                </a:solidFill>
                <a:latin typeface="Menlo-Regular" charset="0"/>
              </a:rPr>
              <a:t>顺序查找成员变量</a:t>
            </a:r>
            <a:endParaRPr lang="en-US" altLang="zh-CN" sz="1200">
              <a:solidFill>
                <a:schemeClr val="bg1"/>
              </a:solidFill>
              <a:latin typeface="Menlo-Regular" charset="0"/>
            </a:endParaRPr>
          </a:p>
        </p:txBody>
      </p:sp>
      <p:cxnSp>
        <p:nvCxnSpPr>
          <p:cNvPr id="49" name="直线箭头连接符 48"/>
          <p:cNvCxnSpPr>
            <a:stCxn id="46" idx="2"/>
            <a:endCxn id="53" idx="0"/>
          </p:cNvCxnSpPr>
          <p:nvPr/>
        </p:nvCxnSpPr>
        <p:spPr>
          <a:xfrm>
            <a:off x="6522289" y="4607287"/>
            <a:ext cx="0" cy="47881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文本框 51"/>
          <p:cNvSpPr txBox="1"/>
          <p:nvPr/>
        </p:nvSpPr>
        <p:spPr>
          <a:xfrm>
            <a:off x="6549452" y="4605992"/>
            <a:ext cx="1675307" cy="3939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>
              <a:lnSpc>
                <a:spcPts val="2200"/>
              </a:lnSpc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找到了成员变量</a:t>
            </a:r>
            <a:endParaRPr lang="en-US" altLang="zh-CN" sz="14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5515013" y="5086102"/>
            <a:ext cx="2014552" cy="310546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200"/>
              </a:lnSpc>
            </a:pPr>
            <a:r>
              <a:rPr lang="zh-CN" altLang="en-US" sz="1400">
                <a:solidFill>
                  <a:schemeClr val="bg1"/>
                </a:solidFill>
                <a:latin typeface="Menlo-Regular" charset="0"/>
              </a:rPr>
              <a:t>直接赋值</a:t>
            </a:r>
            <a:endParaRPr lang="en-US" altLang="zh-CN" sz="1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6" name="直线箭头连接符 55"/>
          <p:cNvCxnSpPr>
            <a:stCxn id="46" idx="3"/>
            <a:endCxn id="36" idx="2"/>
          </p:cNvCxnSpPr>
          <p:nvPr/>
        </p:nvCxnSpPr>
        <p:spPr>
          <a:xfrm flipV="1">
            <a:off x="8850368" y="2840199"/>
            <a:ext cx="1917816" cy="124018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文本框 58"/>
          <p:cNvSpPr txBox="1"/>
          <p:nvPr/>
        </p:nvSpPr>
        <p:spPr>
          <a:xfrm>
            <a:off x="9807829" y="3347695"/>
            <a:ext cx="1675307" cy="3939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>
              <a:lnSpc>
                <a:spcPts val="2200"/>
              </a:lnSpc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没找到成员变量</a:t>
            </a:r>
            <a:endParaRPr lang="en-US" altLang="zh-CN" sz="14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545219" y="6081203"/>
            <a:ext cx="6015601" cy="38612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accessInstanceVariablesDirectly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方法的默认返回值是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YES</a:t>
            </a:r>
          </a:p>
        </p:txBody>
      </p:sp>
    </p:spTree>
    <p:extLst>
      <p:ext uri="{BB962C8B-B14F-4D97-AF65-F5344CB8AC3E}">
        <p14:creationId xmlns:p14="http://schemas.microsoft.com/office/powerpoint/2010/main" val="1129828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9" grpId="0" animBg="1"/>
      <p:bldP spid="22" grpId="0"/>
      <p:bldP spid="23" grpId="0"/>
      <p:bldP spid="27" grpId="0" animBg="1"/>
      <p:bldP spid="34" grpId="0"/>
      <p:bldP spid="35" grpId="0"/>
      <p:bldP spid="36" grpId="0" animBg="1"/>
      <p:bldP spid="46" grpId="0" animBg="1"/>
      <p:bldP spid="52" grpId="0"/>
      <p:bldP spid="53" grpId="0" animBg="1"/>
      <p:bldP spid="59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>
                <a:solidFill>
                  <a:schemeClr val="tx1"/>
                </a:solidFill>
              </a:rPr>
              <a:t>valueForKey</a:t>
            </a:r>
            <a:r>
              <a:rPr lang="en-US" altLang="zh-CN" dirty="0">
                <a:solidFill>
                  <a:schemeClr val="tx1"/>
                </a:solidFill>
              </a:rPr>
              <a:t>:</a:t>
            </a:r>
            <a:r>
              <a:rPr lang="zh-CN" altLang="en-US"/>
              <a:t>的原理</a:t>
            </a:r>
          </a:p>
        </p:txBody>
      </p:sp>
      <p:sp>
        <p:nvSpPr>
          <p:cNvPr id="7" name="矩形 6"/>
          <p:cNvSpPr/>
          <p:nvPr/>
        </p:nvSpPr>
        <p:spPr>
          <a:xfrm>
            <a:off x="656198" y="1277572"/>
            <a:ext cx="2014552" cy="310546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200"/>
              </a:lnSpc>
            </a:pPr>
            <a:r>
              <a:rPr lang="en-US" altLang="zh-CN" sz="1400">
                <a:solidFill>
                  <a:schemeClr val="bg1"/>
                </a:solidFill>
                <a:latin typeface="Menlo-Regular" charset="0"/>
              </a:rPr>
              <a:t>valueForKey:</a:t>
            </a:r>
            <a:endParaRPr lang="en-US" altLang="zh-CN" sz="1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直线箭头连接符 2"/>
          <p:cNvCxnSpPr>
            <a:stCxn id="7" idx="2"/>
            <a:endCxn id="10" idx="0"/>
          </p:cNvCxnSpPr>
          <p:nvPr/>
        </p:nvCxnSpPr>
        <p:spPr>
          <a:xfrm>
            <a:off x="1663474" y="1588118"/>
            <a:ext cx="1" cy="43274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菱形 9"/>
          <p:cNvSpPr/>
          <p:nvPr/>
        </p:nvSpPr>
        <p:spPr>
          <a:xfrm>
            <a:off x="37762" y="2020867"/>
            <a:ext cx="3251426" cy="1053803"/>
          </a:xfrm>
          <a:prstGeom prst="diamond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>
                <a:solidFill>
                  <a:schemeClr val="bg1"/>
                </a:solidFill>
                <a:latin typeface="Menlo-Regular" charset="0"/>
              </a:rPr>
              <a:t>按照</a:t>
            </a:r>
            <a:endParaRPr lang="en-US" altLang="zh-CN" sz="1200">
              <a:solidFill>
                <a:schemeClr val="bg1"/>
              </a:solidFill>
              <a:latin typeface="Menlo-Regular" charset="0"/>
            </a:endParaRPr>
          </a:p>
          <a:p>
            <a:pPr algn="ctr"/>
            <a:r>
              <a:rPr lang="en-US" altLang="zh-CN" sz="1200">
                <a:solidFill>
                  <a:schemeClr val="tx1"/>
                </a:solidFill>
                <a:latin typeface="Menlo-Regular" charset="0"/>
              </a:rPr>
              <a:t>getKey</a:t>
            </a:r>
            <a:r>
              <a:rPr lang="zh-CN" altLang="en-US" sz="1200">
                <a:solidFill>
                  <a:schemeClr val="bg1"/>
                </a:solidFill>
                <a:latin typeface="Menlo-Regular" charset="0"/>
              </a:rPr>
              <a:t>、</a:t>
            </a:r>
            <a:r>
              <a:rPr lang="en-US" altLang="zh-CN" sz="1200">
                <a:solidFill>
                  <a:schemeClr val="tx1"/>
                </a:solidFill>
                <a:latin typeface="Menlo-Regular" charset="0"/>
              </a:rPr>
              <a:t>key</a:t>
            </a:r>
            <a:r>
              <a:rPr lang="zh-CN" altLang="en-US" sz="1200">
                <a:solidFill>
                  <a:schemeClr val="bg1"/>
                </a:solidFill>
                <a:latin typeface="Menlo-Regular" charset="0"/>
              </a:rPr>
              <a:t>、</a:t>
            </a:r>
            <a:r>
              <a:rPr lang="en-US" altLang="zh-CN" sz="1200">
                <a:solidFill>
                  <a:schemeClr val="tx1"/>
                </a:solidFill>
                <a:latin typeface="Menlo-Regular" charset="0"/>
              </a:rPr>
              <a:t> isKey</a:t>
            </a:r>
            <a:r>
              <a:rPr lang="zh-CN" altLang="en-US" sz="1200">
                <a:solidFill>
                  <a:schemeClr val="bg1"/>
                </a:solidFill>
                <a:latin typeface="Menlo-Regular" charset="0"/>
              </a:rPr>
              <a:t>、</a:t>
            </a:r>
            <a:r>
              <a:rPr lang="en-US" altLang="zh-CN" sz="1200">
                <a:solidFill>
                  <a:schemeClr val="tx1"/>
                </a:solidFill>
                <a:latin typeface="Menlo-Regular" charset="0"/>
              </a:rPr>
              <a:t>_key</a:t>
            </a:r>
          </a:p>
          <a:p>
            <a:pPr algn="ctr"/>
            <a:r>
              <a:rPr lang="zh-CN" altLang="en-US" sz="1200">
                <a:solidFill>
                  <a:schemeClr val="bg1"/>
                </a:solidFill>
                <a:latin typeface="Menlo-Regular" charset="0"/>
              </a:rPr>
              <a:t>顺序查找方法</a:t>
            </a:r>
            <a:endParaRPr lang="en-US" altLang="zh-CN" sz="1200">
              <a:solidFill>
                <a:schemeClr val="bg1"/>
              </a:solidFill>
              <a:latin typeface="Menlo-Regular" charset="0"/>
            </a:endParaRPr>
          </a:p>
        </p:txBody>
      </p:sp>
      <p:cxnSp>
        <p:nvCxnSpPr>
          <p:cNvPr id="16" name="直线箭头连接符 15"/>
          <p:cNvCxnSpPr>
            <a:stCxn id="10" idx="2"/>
            <a:endCxn id="19" idx="0"/>
          </p:cNvCxnSpPr>
          <p:nvPr/>
        </p:nvCxnSpPr>
        <p:spPr>
          <a:xfrm flipH="1">
            <a:off x="1663474" y="3074670"/>
            <a:ext cx="1" cy="63215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/>
          <p:cNvSpPr/>
          <p:nvPr/>
        </p:nvSpPr>
        <p:spPr>
          <a:xfrm>
            <a:off x="656198" y="3706821"/>
            <a:ext cx="2014552" cy="310546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200"/>
              </a:lnSpc>
            </a:pPr>
            <a:r>
              <a:rPr lang="zh-CN" altLang="en-US" sz="1400">
                <a:solidFill>
                  <a:schemeClr val="bg1"/>
                </a:solidFill>
                <a:latin typeface="Menlo-Regular" charset="0"/>
              </a:rPr>
              <a:t>调用方法</a:t>
            </a:r>
            <a:endParaRPr lang="en-US" altLang="zh-CN" sz="1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663474" y="3193763"/>
            <a:ext cx="1136876" cy="3939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>
              <a:lnSpc>
                <a:spcPts val="2200"/>
              </a:lnSpc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找到了方法</a:t>
            </a:r>
            <a:endParaRPr lang="en-US" altLang="zh-CN" sz="14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3228517" y="2142241"/>
            <a:ext cx="1136876" cy="3939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>
              <a:lnSpc>
                <a:spcPts val="2200"/>
              </a:lnSpc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没找到方法</a:t>
            </a:r>
            <a:endParaRPr lang="en-US" altLang="zh-CN" sz="14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4" name="直线箭头连接符 23"/>
          <p:cNvCxnSpPr>
            <a:stCxn id="10" idx="3"/>
            <a:endCxn id="27" idx="1"/>
          </p:cNvCxnSpPr>
          <p:nvPr/>
        </p:nvCxnSpPr>
        <p:spPr>
          <a:xfrm flipV="1">
            <a:off x="3289188" y="2547768"/>
            <a:ext cx="1072684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菱形 26"/>
          <p:cNvSpPr/>
          <p:nvPr/>
        </p:nvSpPr>
        <p:spPr>
          <a:xfrm>
            <a:off x="4361872" y="2020866"/>
            <a:ext cx="4302068" cy="1053803"/>
          </a:xfrm>
          <a:prstGeom prst="diamond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>
                <a:solidFill>
                  <a:schemeClr val="bg1"/>
                </a:solidFill>
                <a:latin typeface="Menlo-Regular" charset="0"/>
              </a:rPr>
              <a:t>查看</a:t>
            </a:r>
            <a:endParaRPr lang="en-US" altLang="zh-CN" sz="1200">
              <a:solidFill>
                <a:schemeClr val="bg1"/>
              </a:solidFill>
              <a:latin typeface="Menlo-Regular" charset="0"/>
            </a:endParaRPr>
          </a:p>
          <a:p>
            <a:pPr algn="ctr"/>
            <a:r>
              <a:rPr lang="en-US" altLang="zh-CN" sz="1200">
                <a:solidFill>
                  <a:schemeClr val="tx1"/>
                </a:solidFill>
              </a:rPr>
              <a:t>accessInstanceVariablesDirectly</a:t>
            </a:r>
            <a:endParaRPr lang="en-US" altLang="zh-CN" sz="1200">
              <a:solidFill>
                <a:schemeClr val="tx1"/>
              </a:solidFill>
              <a:latin typeface="Menlo-Regular" charset="0"/>
            </a:endParaRPr>
          </a:p>
          <a:p>
            <a:pPr algn="ctr"/>
            <a:r>
              <a:rPr lang="zh-CN" altLang="en-US" sz="1200">
                <a:solidFill>
                  <a:schemeClr val="bg1"/>
                </a:solidFill>
                <a:latin typeface="Menlo-Regular" charset="0"/>
              </a:rPr>
              <a:t>方法的返回值</a:t>
            </a:r>
            <a:endParaRPr lang="en-US" altLang="zh-CN" sz="1200">
              <a:solidFill>
                <a:schemeClr val="bg1"/>
              </a:solidFill>
              <a:latin typeface="Menlo-Regular" charset="0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6512906" y="3150713"/>
            <a:ext cx="755009" cy="3939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>
              <a:lnSpc>
                <a:spcPts val="2200"/>
              </a:lnSpc>
            </a:pP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YES</a:t>
            </a:r>
          </a:p>
        </p:txBody>
      </p:sp>
      <p:sp>
        <p:nvSpPr>
          <p:cNvPr id="35" name="文本框 34"/>
          <p:cNvSpPr txBox="1"/>
          <p:nvPr/>
        </p:nvSpPr>
        <p:spPr>
          <a:xfrm>
            <a:off x="8731191" y="2170064"/>
            <a:ext cx="610696" cy="3939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>
              <a:lnSpc>
                <a:spcPts val="2200"/>
              </a:lnSpc>
            </a:pP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NO</a:t>
            </a:r>
          </a:p>
        </p:txBody>
      </p:sp>
      <p:sp>
        <p:nvSpPr>
          <p:cNvPr id="36" name="矩形 35"/>
          <p:cNvSpPr/>
          <p:nvPr/>
        </p:nvSpPr>
        <p:spPr>
          <a:xfrm>
            <a:off x="9386278" y="2256540"/>
            <a:ext cx="2763812" cy="58365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200"/>
              </a:lnSpc>
            </a:pPr>
            <a:r>
              <a:rPr lang="zh-CN" altLang="en-US" sz="1200"/>
              <a:t>调用</a:t>
            </a:r>
            <a:r>
              <a:rPr lang="en-US" altLang="zh-CN" sz="1200">
                <a:solidFill>
                  <a:schemeClr val="bg1"/>
                </a:solidFill>
                <a:latin typeface="Menlo-Regular" charset="0"/>
              </a:rPr>
              <a:t>valueForUndefinedKey:</a:t>
            </a:r>
            <a:endParaRPr lang="en-US" altLang="zh-CN" sz="1200"/>
          </a:p>
          <a:p>
            <a:pPr algn="ctr">
              <a:lnSpc>
                <a:spcPts val="2200"/>
              </a:lnSpc>
            </a:pPr>
            <a:r>
              <a:rPr lang="zh-CN" altLang="en-US" sz="1200"/>
              <a:t>并抛出异常</a:t>
            </a:r>
            <a:r>
              <a:rPr lang="en-US" altLang="zh-CN" sz="1200"/>
              <a:t>NSUnknownKeyException</a:t>
            </a:r>
            <a:endParaRPr lang="en-US" altLang="zh-CN" sz="12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7" name="直线箭头连接符 36"/>
          <p:cNvCxnSpPr>
            <a:stCxn id="27" idx="3"/>
            <a:endCxn id="36" idx="1"/>
          </p:cNvCxnSpPr>
          <p:nvPr/>
        </p:nvCxnSpPr>
        <p:spPr>
          <a:xfrm>
            <a:off x="8663940" y="2547768"/>
            <a:ext cx="722338" cy="60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线箭头连接符 42"/>
          <p:cNvCxnSpPr>
            <a:stCxn id="27" idx="2"/>
            <a:endCxn id="46" idx="0"/>
          </p:cNvCxnSpPr>
          <p:nvPr/>
        </p:nvCxnSpPr>
        <p:spPr>
          <a:xfrm>
            <a:off x="6512906" y="3074669"/>
            <a:ext cx="9383" cy="47881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菱形 45"/>
          <p:cNvSpPr/>
          <p:nvPr/>
        </p:nvSpPr>
        <p:spPr>
          <a:xfrm>
            <a:off x="4194210" y="3553484"/>
            <a:ext cx="4656158" cy="1053803"/>
          </a:xfrm>
          <a:prstGeom prst="diamond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>
                <a:solidFill>
                  <a:schemeClr val="bg1"/>
                </a:solidFill>
                <a:latin typeface="Menlo-Regular" charset="0"/>
              </a:rPr>
              <a:t>按照</a:t>
            </a:r>
            <a:endParaRPr lang="en-US" altLang="zh-CN" sz="1200">
              <a:solidFill>
                <a:schemeClr val="bg1"/>
              </a:solidFill>
              <a:latin typeface="Menlo-Regular" charset="0"/>
            </a:endParaRPr>
          </a:p>
          <a:p>
            <a:pPr algn="ctr"/>
            <a:r>
              <a:rPr lang="en-US" altLang="zh-CN" sz="1200">
                <a:solidFill>
                  <a:schemeClr val="tx1"/>
                </a:solidFill>
                <a:latin typeface="Menlo-Regular" charset="0"/>
              </a:rPr>
              <a:t>_key</a:t>
            </a:r>
            <a:r>
              <a:rPr lang="zh-CN" altLang="en-US" sz="1200">
                <a:solidFill>
                  <a:schemeClr val="bg1"/>
                </a:solidFill>
                <a:latin typeface="Menlo-Regular" charset="0"/>
              </a:rPr>
              <a:t>、</a:t>
            </a:r>
            <a:r>
              <a:rPr lang="en-US" altLang="zh-CN" sz="1200">
                <a:solidFill>
                  <a:schemeClr val="tx1"/>
                </a:solidFill>
                <a:latin typeface="Menlo-Regular" charset="0"/>
              </a:rPr>
              <a:t>_isKey</a:t>
            </a:r>
            <a:r>
              <a:rPr lang="zh-CN" altLang="en-US" sz="1200">
                <a:solidFill>
                  <a:schemeClr val="bg1"/>
                </a:solidFill>
                <a:latin typeface="Menlo-Regular" charset="0"/>
              </a:rPr>
              <a:t>、</a:t>
            </a:r>
            <a:r>
              <a:rPr lang="en-US" altLang="zh-CN" sz="1200">
                <a:solidFill>
                  <a:schemeClr val="tx1"/>
                </a:solidFill>
                <a:latin typeface="Menlo-Regular" charset="0"/>
              </a:rPr>
              <a:t>key</a:t>
            </a:r>
            <a:r>
              <a:rPr lang="zh-CN" altLang="en-US" sz="1200">
                <a:solidFill>
                  <a:schemeClr val="bg1"/>
                </a:solidFill>
                <a:latin typeface="Menlo-Regular" charset="0"/>
              </a:rPr>
              <a:t>、</a:t>
            </a:r>
            <a:r>
              <a:rPr lang="en-US" altLang="zh-CN" sz="1200">
                <a:solidFill>
                  <a:schemeClr val="tx1"/>
                </a:solidFill>
                <a:latin typeface="Menlo-Regular" charset="0"/>
              </a:rPr>
              <a:t>isKey</a:t>
            </a:r>
          </a:p>
          <a:p>
            <a:pPr algn="ctr"/>
            <a:r>
              <a:rPr lang="zh-CN" altLang="en-US" sz="1200">
                <a:solidFill>
                  <a:schemeClr val="bg1"/>
                </a:solidFill>
                <a:latin typeface="Menlo-Regular" charset="0"/>
              </a:rPr>
              <a:t>顺序查找成员变量</a:t>
            </a:r>
            <a:endParaRPr lang="en-US" altLang="zh-CN" sz="1200">
              <a:solidFill>
                <a:schemeClr val="bg1"/>
              </a:solidFill>
              <a:latin typeface="Menlo-Regular" charset="0"/>
            </a:endParaRPr>
          </a:p>
        </p:txBody>
      </p:sp>
      <p:cxnSp>
        <p:nvCxnSpPr>
          <p:cNvPr id="49" name="直线箭头连接符 48"/>
          <p:cNvCxnSpPr>
            <a:stCxn id="46" idx="2"/>
            <a:endCxn id="53" idx="0"/>
          </p:cNvCxnSpPr>
          <p:nvPr/>
        </p:nvCxnSpPr>
        <p:spPr>
          <a:xfrm>
            <a:off x="6522289" y="4607287"/>
            <a:ext cx="0" cy="47881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文本框 51"/>
          <p:cNvSpPr txBox="1"/>
          <p:nvPr/>
        </p:nvSpPr>
        <p:spPr>
          <a:xfrm>
            <a:off x="6549452" y="4605992"/>
            <a:ext cx="1675307" cy="3939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>
              <a:lnSpc>
                <a:spcPts val="2200"/>
              </a:lnSpc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找到了成员变量</a:t>
            </a:r>
            <a:endParaRPr lang="en-US" altLang="zh-CN" sz="14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5515013" y="5086102"/>
            <a:ext cx="2014552" cy="310546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200"/>
              </a:lnSpc>
            </a:pPr>
            <a:r>
              <a:rPr lang="zh-CN" altLang="en-US" sz="1400">
                <a:solidFill>
                  <a:schemeClr val="bg1"/>
                </a:solidFill>
                <a:latin typeface="Menlo-Regular" charset="0"/>
              </a:rPr>
              <a:t>直接取值</a:t>
            </a:r>
            <a:endParaRPr lang="en-US" altLang="zh-CN" sz="1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6" name="直线箭头连接符 55"/>
          <p:cNvCxnSpPr>
            <a:stCxn id="46" idx="3"/>
            <a:endCxn id="36" idx="2"/>
          </p:cNvCxnSpPr>
          <p:nvPr/>
        </p:nvCxnSpPr>
        <p:spPr>
          <a:xfrm flipV="1">
            <a:off x="8850368" y="2840199"/>
            <a:ext cx="1917816" cy="124018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文本框 58"/>
          <p:cNvSpPr txBox="1"/>
          <p:nvPr/>
        </p:nvSpPr>
        <p:spPr>
          <a:xfrm>
            <a:off x="9807829" y="3347695"/>
            <a:ext cx="1675307" cy="3939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>
              <a:lnSpc>
                <a:spcPts val="2200"/>
              </a:lnSpc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没找到成员变量</a:t>
            </a:r>
            <a:endParaRPr lang="en-US" altLang="zh-CN" sz="14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22438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9" grpId="0" animBg="1"/>
      <p:bldP spid="22" grpId="0"/>
      <p:bldP spid="23" grpId="0"/>
      <p:bldP spid="27" grpId="0" animBg="1"/>
      <p:bldP spid="34" grpId="0"/>
      <p:bldP spid="35" grpId="0"/>
      <p:bldP spid="36" grpId="0" animBg="1"/>
      <p:bldP spid="46" grpId="0" animBg="1"/>
      <p:bldP spid="52" grpId="0"/>
      <p:bldP spid="53" grpId="0" animBg="1"/>
      <p:bldP spid="59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Category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的底层结构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029" y="1668204"/>
            <a:ext cx="7863072" cy="3900901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68029" y="1199666"/>
            <a:ext cx="6895711" cy="35481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定义在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objc-runtime-new.h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38262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Category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的加载处理过程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168029" y="1245386"/>
            <a:ext cx="6895711" cy="190929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+mj-lt"/>
              <a:buAutoNum type="arabicPeriod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Runtime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加载某个类的所有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Category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+mj-lt"/>
              <a:buAutoNum type="arabicPeriod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+mj-lt"/>
              <a:buAutoNum type="arabicPeriod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把所有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Category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的方法、属性、协议数据，合并到一个大数组中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后面参与编译的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Category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数据，会在数组的前面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+mj-lt"/>
              <a:buAutoNum type="arabicPeriod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+mj-lt"/>
              <a:buAutoNum type="arabicPeriod" startAt="3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将合并后的分类数据（方法、属性、协议），插入到类原来数据的前面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258440" y="1245386"/>
            <a:ext cx="4738320" cy="422577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源码解读顺序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objc-os.mm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_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objc_init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map_images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map_images_nolock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objc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-runtime-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new.mm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_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read_images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remethodizeClass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attachCategories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attachLists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realloc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memmove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memcpy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35895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面试题 </a:t>
            </a:r>
            <a:r>
              <a:rPr lang="en-US" altLang="zh-CN"/>
              <a:t>-</a:t>
            </a:r>
            <a:r>
              <a:rPr lang="zh-CN" altLang="en-US"/>
              <a:t> </a:t>
            </a:r>
            <a:r>
              <a:rPr lang="en-US" altLang="zh-CN"/>
              <a:t>KVC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275012" y="1226124"/>
            <a:ext cx="11501313" cy="124275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KVC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修改属性会触发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KVO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么？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会触发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KVO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275012" y="2703708"/>
            <a:ext cx="11501313" cy="45097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KVC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的赋值和取值过程是怎样的？原理是什么？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55655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525780" y="3566160"/>
            <a:ext cx="2834640" cy="1028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rw-&gt;methods</a:t>
            </a:r>
            <a:endParaRPr kumimoji="1" lang="zh-CN" altLang="en-US" sz="2400"/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9142791"/>
              </p:ext>
            </p:extLst>
          </p:nvPr>
        </p:nvGraphicFramePr>
        <p:xfrm>
          <a:off x="4935220" y="3897630"/>
          <a:ext cx="1717041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23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23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234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42570">
                <a:tc>
                  <a:txBody>
                    <a:bodyPr/>
                    <a:lstStyle/>
                    <a:p>
                      <a:r>
                        <a:rPr lang="en-US" altLang="zh-CN"/>
                        <a:t>3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/>
                        <a:t>4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/>
                        <a:t>1</a:t>
                      </a:r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8" name="直线箭头连接符 7"/>
          <p:cNvCxnSpPr>
            <a:stCxn id="4" idx="3"/>
            <a:endCxn id="6" idx="1"/>
          </p:cNvCxnSpPr>
          <p:nvPr/>
        </p:nvCxnSpPr>
        <p:spPr>
          <a:xfrm>
            <a:off x="3360420" y="4080510"/>
            <a:ext cx="15748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线箭头连接符 10"/>
          <p:cNvCxnSpPr/>
          <p:nvPr/>
        </p:nvCxnSpPr>
        <p:spPr>
          <a:xfrm>
            <a:off x="6411686" y="4080510"/>
            <a:ext cx="2103664" cy="11201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8536940" y="4869180"/>
            <a:ext cx="2834640" cy="1028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/>
              <a:t>方法列表</a:t>
            </a:r>
          </a:p>
        </p:txBody>
      </p:sp>
      <p:sp>
        <p:nvSpPr>
          <p:cNvPr id="17" name="矩形 16"/>
          <p:cNvSpPr/>
          <p:nvPr/>
        </p:nvSpPr>
        <p:spPr>
          <a:xfrm>
            <a:off x="2219960" y="57151"/>
            <a:ext cx="2834640" cy="1028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/>
              <a:t>方法列表</a:t>
            </a:r>
            <a:endParaRPr kumimoji="1" lang="en-US" altLang="zh-CN" sz="2400"/>
          </a:p>
          <a:p>
            <a:pPr algn="ctr"/>
            <a:r>
              <a:rPr kumimoji="1" lang="en-US" altLang="zh-CN" sz="2400"/>
              <a:t>Test1</a:t>
            </a:r>
            <a:endParaRPr kumimoji="1" lang="zh-CN" altLang="en-US" sz="2400"/>
          </a:p>
        </p:txBody>
      </p:sp>
      <p:sp>
        <p:nvSpPr>
          <p:cNvPr id="18" name="矩形 17"/>
          <p:cNvSpPr/>
          <p:nvPr/>
        </p:nvSpPr>
        <p:spPr>
          <a:xfrm>
            <a:off x="7360920" y="209551"/>
            <a:ext cx="2834640" cy="1028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/>
              <a:t>方法列表</a:t>
            </a:r>
            <a:endParaRPr kumimoji="1" lang="en-US" altLang="zh-CN" sz="2400"/>
          </a:p>
          <a:p>
            <a:pPr algn="ctr"/>
            <a:r>
              <a:rPr kumimoji="1" lang="en-US" altLang="zh-CN" sz="2400"/>
              <a:t>Test2</a:t>
            </a:r>
            <a:endParaRPr kumimoji="1" lang="zh-CN" altLang="en-US" sz="2400"/>
          </a:p>
        </p:txBody>
      </p:sp>
      <p:cxnSp>
        <p:nvCxnSpPr>
          <p:cNvPr id="19" name="直线箭头连接符 18"/>
          <p:cNvCxnSpPr>
            <a:endCxn id="17" idx="2"/>
          </p:cNvCxnSpPr>
          <p:nvPr/>
        </p:nvCxnSpPr>
        <p:spPr>
          <a:xfrm flipH="1" flipV="1">
            <a:off x="3637280" y="1085851"/>
            <a:ext cx="1653177" cy="29946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线箭头连接符 21"/>
          <p:cNvCxnSpPr>
            <a:endCxn id="18" idx="2"/>
          </p:cNvCxnSpPr>
          <p:nvPr/>
        </p:nvCxnSpPr>
        <p:spPr>
          <a:xfrm flipV="1">
            <a:off x="5793740" y="1238251"/>
            <a:ext cx="2984500" cy="28422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椭圆 33"/>
          <p:cNvSpPr/>
          <p:nvPr/>
        </p:nvSpPr>
        <p:spPr>
          <a:xfrm>
            <a:off x="4081779" y="510268"/>
            <a:ext cx="1090749" cy="555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/>
              <a:t>+load</a:t>
            </a:r>
            <a:endParaRPr kumimoji="1"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9104811" y="293915"/>
            <a:ext cx="1090749" cy="555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/>
              <a:t>+load</a:t>
            </a:r>
            <a:endParaRPr kumimoji="1" lang="zh-CN" altLang="en-US"/>
          </a:p>
        </p:txBody>
      </p:sp>
      <p:sp>
        <p:nvSpPr>
          <p:cNvPr id="36" name="椭圆 35"/>
          <p:cNvSpPr/>
          <p:nvPr/>
        </p:nvSpPr>
        <p:spPr>
          <a:xfrm>
            <a:off x="10280831" y="5105944"/>
            <a:ext cx="1090749" cy="555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/>
              <a:t>+load</a:t>
            </a:r>
            <a:endParaRPr kumimoji="1"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3637280" y="4869180"/>
            <a:ext cx="2834640" cy="1028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load_method</a:t>
            </a:r>
            <a:endParaRPr kumimoji="1" lang="zh-CN" altLang="en-US" sz="2400"/>
          </a:p>
        </p:txBody>
      </p:sp>
      <p:cxnSp>
        <p:nvCxnSpPr>
          <p:cNvPr id="15" name="直线箭头连接符 14"/>
          <p:cNvCxnSpPr>
            <a:stCxn id="14" idx="3"/>
            <a:endCxn id="36" idx="2"/>
          </p:cNvCxnSpPr>
          <p:nvPr/>
        </p:nvCxnSpPr>
        <p:spPr>
          <a:xfrm>
            <a:off x="6471920" y="5383530"/>
            <a:ext cx="380891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/>
          <p:cNvSpPr/>
          <p:nvPr/>
        </p:nvSpPr>
        <p:spPr>
          <a:xfrm>
            <a:off x="664210" y="2068830"/>
            <a:ext cx="2834640" cy="1028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load_method</a:t>
            </a:r>
            <a:endParaRPr kumimoji="1" lang="zh-CN" altLang="en-US" sz="2400"/>
          </a:p>
        </p:txBody>
      </p:sp>
      <p:cxnSp>
        <p:nvCxnSpPr>
          <p:cNvPr id="21" name="直线箭头连接符 20"/>
          <p:cNvCxnSpPr>
            <a:stCxn id="20" idx="3"/>
            <a:endCxn id="34" idx="4"/>
          </p:cNvCxnSpPr>
          <p:nvPr/>
        </p:nvCxnSpPr>
        <p:spPr>
          <a:xfrm flipV="1">
            <a:off x="3498850" y="1065440"/>
            <a:ext cx="1128304" cy="15177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951210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+load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方法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293759" y="1233956"/>
            <a:ext cx="5444101" cy="528114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+load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方法会在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runtime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加载</a:t>
            </a: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分类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时调用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每个</a:t>
            </a: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分类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+load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，在程序运行过程中只调用一次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调用顺序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+mj-lt"/>
              <a:buAutoNum type="arabicPeriod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先调用类的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+load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按照编译先后顺序调用（先编译，先调用）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调用子类的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+load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之前会先调用父类的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+load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+mj-lt"/>
              <a:buAutoNum type="arabicPeriod" startAt="2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再调用分类的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+load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按照编译先后顺序调用（先编译，先调用）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366510" y="1233956"/>
            <a:ext cx="5630249" cy="528114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objc4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源码解读过程：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objc-os.mm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_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objc_init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load_images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prepare_load_methods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schedule_class_load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" altLang="zh-CN" sz="1600" dirty="0" err="1"/>
              <a:t>schedule_class_load</a:t>
            </a:r>
            <a:r>
              <a:rPr lang="en" altLang="zh-CN" sz="1600" dirty="0"/>
              <a:t>(</a:t>
            </a:r>
            <a:r>
              <a:rPr lang="en" altLang="zh-CN" sz="1600" dirty="0" err="1"/>
              <a:t>cls</a:t>
            </a:r>
            <a:r>
              <a:rPr lang="en" altLang="zh-CN" sz="1600" dirty="0"/>
              <a:t>-&gt;</a:t>
            </a:r>
            <a:r>
              <a:rPr lang="en" altLang="zh-CN" sz="1600" dirty="0" err="1"/>
              <a:t>getSuperclass</a:t>
            </a:r>
            <a:r>
              <a:rPr lang="en" altLang="zh-CN" sz="1600" dirty="0"/>
              <a:t>());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add_class_to_loadable_list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add_category_to_loadable_list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call_load_methods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call_class_loads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call_category_loads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(*</a:t>
            </a:r>
            <a:r>
              <a:rPr lang="en-US" altLang="zh-CN" sz="16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load_method</a:t>
            </a: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)(</a:t>
            </a:r>
            <a:r>
              <a:rPr lang="en-US" altLang="zh-CN" sz="16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cls</a:t>
            </a: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en-US" altLang="zh-CN" sz="16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SEL_load</a:t>
            </a: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+load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方法是根据方法地址直接调用，并不是经过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objc_msgSend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函数调用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22222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+initialize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方法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293759" y="1233956"/>
            <a:ext cx="6072751" cy="155496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+initialize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方法会在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第一次接收到消息时调用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调用顺序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先调用父类的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+initialize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，再调用子类的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+initialize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先初始化父类，再初始化子类，每个类只会初始化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次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6366510" y="1233956"/>
            <a:ext cx="5630249" cy="328089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objc4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源码解读过程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objc-msg-arm64.s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objc_msgSend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objc-runtime-new.mm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class_getInstanceMethod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lookUpImpOrNil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lookUpImpOrForward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_class_initialize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callInitialize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objc_msgSend(cls, SEL_initialize)</a:t>
            </a:r>
            <a:endParaRPr lang="zh-CN" altLang="en-US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93759" y="4906796"/>
            <a:ext cx="11703000" cy="155496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+initialize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+load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的很大区别是，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+initialize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是通过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objc_msgSend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进行调用的，所以有以下特点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如果子类没有实现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+initialize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，会调用父类的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+initialize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（所以父类的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+initialize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可能会被调用多次）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如果分类实现了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+initialize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，就覆盖类本身的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+initialize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调用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22670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思考：如何实现给分类“添加成员变量”？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68029" y="1245386"/>
            <a:ext cx="11828730" cy="532686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默认情况下，因为分类底层结构的限制，不能添加成员变量到分类中。但可以通过关联对象来间接实现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关联对象提供了以下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API</a:t>
            </a:r>
          </a:p>
          <a:p>
            <a:pPr marL="285750" indent="-285750">
              <a:buFont typeface="Wingdings" charset="2"/>
              <a:buChar char="p"/>
            </a:pPr>
            <a:r>
              <a:rPr lang="zh-CN" altLang="en-US" sz="1600">
                <a:solidFill>
                  <a:srgbClr val="000000"/>
                </a:solidFill>
                <a:latin typeface="Menlo-Regular" charset="0"/>
                <a:ea typeface="微软雅黑" panose="020B0503020204020204" pitchFamily="34" charset="-122"/>
              </a:rPr>
              <a:t>添加关联对象</a:t>
            </a:r>
            <a:endParaRPr lang="en-US" altLang="zh-CN" sz="1600">
              <a:solidFill>
                <a:srgbClr val="000000"/>
              </a:solidFill>
              <a:latin typeface="Menlo-Regular" charset="0"/>
              <a:ea typeface="微软雅黑" panose="020B0503020204020204" pitchFamily="34" charset="-122"/>
            </a:endParaRPr>
          </a:p>
          <a:p>
            <a:pPr marL="285750" indent="-285750">
              <a:buFont typeface="Wingdings" charset="2"/>
              <a:buChar char="ü"/>
            </a:pP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20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objc_setAssociatedObject(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 object, 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const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 * key,</a:t>
            </a:r>
            <a:endParaRPr lang="en-US" altLang="zh-CN" sz="1200">
              <a:solidFill>
                <a:prstClr val="black"/>
              </a:solidFill>
              <a:latin typeface="Helvetica" charset="0"/>
            </a:endParaRPr>
          </a:p>
          <a:p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                         </a:t>
            </a:r>
            <a:r>
              <a:rPr lang="zh-CN" altLang="en-US" sz="1600">
                <a:solidFill>
                  <a:srgbClr val="000000"/>
                </a:solidFill>
                <a:latin typeface="Menlo-Regular" charset="0"/>
              </a:rPr>
              <a:t>       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 value, objc_AssociationPolicy policy)</a:t>
            </a:r>
          </a:p>
          <a:p>
            <a:pPr marL="285750" indent="-285750">
              <a:buFont typeface="Wingdings" charset="2"/>
              <a:buChar char="p"/>
            </a:pPr>
            <a:endParaRPr lang="en-US" altLang="zh-CN" sz="1600">
              <a:solidFill>
                <a:srgbClr val="AA0D91"/>
              </a:solidFill>
              <a:latin typeface="Menlo-Regular" charset="0"/>
            </a:endParaRPr>
          </a:p>
          <a:p>
            <a:pPr marL="285750" indent="-285750">
              <a:buFont typeface="Wingdings" charset="2"/>
              <a:buChar char="p"/>
            </a:pPr>
            <a:r>
              <a:rPr lang="zh-CN" altLang="en-US" sz="1600">
                <a:solidFill>
                  <a:srgbClr val="000000"/>
                </a:solidFill>
                <a:latin typeface="Menlo-Regular" charset="0"/>
                <a:ea typeface="微软雅黑" panose="020B0503020204020204" pitchFamily="34" charset="-122"/>
              </a:rPr>
              <a:t>获得关联对象</a:t>
            </a:r>
            <a:endParaRPr lang="en-US" altLang="zh-CN" sz="1600">
              <a:solidFill>
                <a:srgbClr val="000000"/>
              </a:solidFill>
              <a:latin typeface="Menlo-Regular" charset="0"/>
              <a:ea typeface="微软雅黑" panose="020B0503020204020204" pitchFamily="34" charset="-122"/>
            </a:endParaRPr>
          </a:p>
          <a:p>
            <a:pPr marL="285750" indent="-285750">
              <a:buFont typeface="Wingdings" charset="2"/>
              <a:buChar char="ü"/>
            </a:pP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 objc_getAssociatedObject(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 object, 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const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 * key)</a:t>
            </a:r>
          </a:p>
          <a:p>
            <a:pPr marL="285750" indent="-285750">
              <a:buFont typeface="Wingdings" charset="2"/>
              <a:buChar char="p"/>
            </a:pPr>
            <a:endParaRPr lang="en-US" altLang="zh-CN" sz="1600">
              <a:solidFill>
                <a:srgbClr val="000000"/>
              </a:solidFill>
              <a:latin typeface="Menlo-Regular" charset="0"/>
              <a:ea typeface="微软雅黑" panose="020B0503020204020204" pitchFamily="34" charset="-122"/>
            </a:endParaRPr>
          </a:p>
          <a:p>
            <a:pPr marL="285750" indent="-285750">
              <a:buFont typeface="Wingdings" charset="2"/>
              <a:buChar char="p"/>
            </a:pPr>
            <a:r>
              <a:rPr lang="zh-CN" altLang="en-US" sz="1600">
                <a:solidFill>
                  <a:srgbClr val="000000"/>
                </a:solidFill>
                <a:latin typeface="Menlo-Regular" charset="0"/>
                <a:ea typeface="微软雅黑" panose="020B0503020204020204" pitchFamily="34" charset="-122"/>
              </a:rPr>
              <a:t>移除所有的关联对象</a:t>
            </a:r>
            <a:endParaRPr lang="en-US" altLang="zh-CN" sz="1600">
              <a:solidFill>
                <a:srgbClr val="000000"/>
              </a:solidFill>
              <a:latin typeface="Menlo-Regular" charset="0"/>
              <a:ea typeface="微软雅黑" panose="020B0503020204020204" pitchFamily="34" charset="-122"/>
            </a:endParaRPr>
          </a:p>
          <a:p>
            <a:pPr marL="285750" indent="-285750">
              <a:buFont typeface="Wingdings" charset="2"/>
              <a:buChar char="ü"/>
            </a:pP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 objc_removeAssociatedObjects(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 object)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24465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key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的常见用法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68029" y="1245386"/>
            <a:ext cx="11828730" cy="532686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static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 *MyKey = &amp;</a:t>
            </a:r>
            <a:r>
              <a:rPr lang="en-US" altLang="zh-CN" sz="1600">
                <a:solidFill>
                  <a:srgbClr val="3F6E74"/>
                </a:solidFill>
                <a:latin typeface="Menlo-Regular" charset="0"/>
              </a:rPr>
              <a:t>MyKey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;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2E0D6E"/>
                </a:solidFill>
                <a:latin typeface="Menlo-Regular" charset="0"/>
              </a:rPr>
              <a:t>objc_setAssociatedObject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(obj, </a:t>
            </a:r>
            <a:r>
              <a:rPr lang="en-US" altLang="zh-CN" sz="1600">
                <a:solidFill>
                  <a:srgbClr val="3F6E74"/>
                </a:solidFill>
                <a:latin typeface="Menlo-Regular" charset="0"/>
              </a:rPr>
              <a:t>MyKey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, value, </a:t>
            </a:r>
            <a:r>
              <a:rPr lang="en-US" altLang="zh-CN" sz="1600">
                <a:solidFill>
                  <a:srgbClr val="2E0D6E"/>
                </a:solidFill>
                <a:latin typeface="Menlo-Regular" charset="0"/>
              </a:rPr>
              <a:t>OBJC_ASSOCIATION_RETAIN_NONATOMIC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)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2E0D6E"/>
                </a:solidFill>
                <a:latin typeface="Menlo-Regular" charset="0"/>
              </a:rPr>
              <a:t>objc_getAssociatedObject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(obj, </a:t>
            </a:r>
            <a:r>
              <a:rPr lang="en-US" altLang="zh-CN" sz="1600">
                <a:solidFill>
                  <a:srgbClr val="3F6E74"/>
                </a:solidFill>
                <a:latin typeface="Menlo-Regular" charset="0"/>
              </a:rPr>
              <a:t>MyKey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)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endParaRPr lang="en-US" altLang="zh-CN" sz="1600">
              <a:solidFill>
                <a:srgbClr val="000000"/>
              </a:solidFill>
              <a:latin typeface="Menlo-Regular" charset="0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static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char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 MyKey;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2E0D6E"/>
                </a:solidFill>
                <a:latin typeface="Menlo-Regular" charset="0"/>
              </a:rPr>
              <a:t>objc_setAssociatedObject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(obj, &amp;</a:t>
            </a:r>
            <a:r>
              <a:rPr lang="en-US" altLang="zh-CN" sz="1600">
                <a:solidFill>
                  <a:srgbClr val="3F6E74"/>
                </a:solidFill>
                <a:latin typeface="Menlo-Regular" charset="0"/>
              </a:rPr>
              <a:t>MyKey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, value, </a:t>
            </a:r>
            <a:r>
              <a:rPr lang="en-US" altLang="zh-CN" sz="1600">
                <a:solidFill>
                  <a:srgbClr val="2E0D6E"/>
                </a:solidFill>
                <a:latin typeface="Menlo-Regular" charset="0"/>
              </a:rPr>
              <a:t>OBJC_ASSOCIATION_RETAIN_NONATOMIC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)</a:t>
            </a:r>
            <a:endParaRPr lang="en-US" altLang="zh-CN" sz="1200">
              <a:solidFill>
                <a:prstClr val="black"/>
              </a:solidFill>
              <a:latin typeface="Helvetica" charset="0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2E0D6E"/>
                </a:solidFill>
                <a:latin typeface="Menlo-Regular" charset="0"/>
              </a:rPr>
              <a:t>objc_getAssociatedObject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(obj, &amp;</a:t>
            </a:r>
            <a:r>
              <a:rPr lang="en-US" altLang="zh-CN" sz="1600">
                <a:solidFill>
                  <a:srgbClr val="3F6E74"/>
                </a:solidFill>
                <a:latin typeface="Menlo-Regular" charset="0"/>
              </a:rPr>
              <a:t>MyKey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)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endParaRPr lang="en-US" altLang="zh-CN" sz="1600">
              <a:solidFill>
                <a:srgbClr val="000000"/>
              </a:solidFill>
              <a:latin typeface="Menlo-Regular" charset="0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rgbClr val="000000"/>
                </a:solidFill>
                <a:latin typeface="Menlo-Regular" charset="0"/>
                <a:ea typeface="微软雅黑" panose="020B0503020204020204" pitchFamily="34" charset="-122"/>
              </a:rPr>
              <a:t>使用属性名作为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  <a:ea typeface="微软雅黑" panose="020B0503020204020204" pitchFamily="34" charset="-122"/>
              </a:rPr>
              <a:t>key</a:t>
            </a:r>
          </a:p>
          <a:p>
            <a:pPr marL="285750" indent="-285750">
              <a:buFont typeface="Wingdings" charset="2"/>
              <a:buChar char="p"/>
            </a:pPr>
            <a:r>
              <a:rPr lang="en-US" altLang="zh-CN" sz="1600">
                <a:solidFill>
                  <a:srgbClr val="2E0D6E"/>
                </a:solidFill>
                <a:latin typeface="Menlo-Regular" charset="0"/>
              </a:rPr>
              <a:t>objc_setAssociatedObject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(obj, </a:t>
            </a:r>
            <a:r>
              <a:rPr lang="en-US" altLang="zh-CN" sz="1600">
                <a:solidFill>
                  <a:srgbClr val="C41A16"/>
                </a:solidFill>
                <a:latin typeface="Menlo-Regular" charset="0"/>
              </a:rPr>
              <a:t>@"property"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, value, </a:t>
            </a:r>
            <a:r>
              <a:rPr lang="en-US" altLang="zh-CN" sz="1600">
                <a:solidFill>
                  <a:srgbClr val="2E0D6E"/>
                </a:solidFill>
                <a:latin typeface="Menlo-Regular" charset="0"/>
              </a:rPr>
              <a:t>OBJC_ASSOCIATION_RETAIN_NONATOMIC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);</a:t>
            </a:r>
            <a:endParaRPr lang="en-US" altLang="zh-CN" sz="1200">
              <a:solidFill>
                <a:prstClr val="black"/>
              </a:solidFill>
              <a:latin typeface="Helvetica" charset="0"/>
            </a:endParaRPr>
          </a:p>
          <a:p>
            <a:pPr marL="285750" indent="-285750">
              <a:buFont typeface="Wingdings" charset="2"/>
              <a:buChar char="p"/>
            </a:pPr>
            <a:r>
              <a:rPr lang="en-US" altLang="zh-CN" sz="1600">
                <a:solidFill>
                  <a:srgbClr val="2E0D6E"/>
                </a:solidFill>
                <a:latin typeface="Menlo-Regular" charset="0"/>
              </a:rPr>
              <a:t>objc_getAssociatedObject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(obj, </a:t>
            </a:r>
            <a:r>
              <a:rPr lang="en-US" altLang="zh-CN" sz="1600">
                <a:solidFill>
                  <a:srgbClr val="C41A16"/>
                </a:solidFill>
                <a:latin typeface="Menlo-Regular" charset="0"/>
              </a:rPr>
              <a:t>@"property"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);</a:t>
            </a:r>
            <a:endParaRPr lang="en-US" altLang="zh-CN" sz="1600">
              <a:solidFill>
                <a:srgbClr val="000000"/>
              </a:solidFill>
              <a:latin typeface="Menlo-Regular" charset="0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endParaRPr lang="en-US" altLang="zh-CN" sz="1600">
              <a:solidFill>
                <a:srgbClr val="000000"/>
              </a:solidFill>
              <a:latin typeface="Menlo-Regular" charset="0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rgbClr val="000000"/>
                </a:solidFill>
                <a:latin typeface="Menlo-Regular" charset="0"/>
                <a:ea typeface="微软雅黑" panose="020B0503020204020204" pitchFamily="34" charset="-122"/>
              </a:rPr>
              <a:t>使用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  <a:ea typeface="微软雅黑" panose="020B0503020204020204" pitchFamily="34" charset="-122"/>
              </a:rPr>
              <a:t>get</a:t>
            </a:r>
            <a:r>
              <a:rPr lang="zh-CN" altLang="en-US" sz="1600">
                <a:solidFill>
                  <a:srgbClr val="000000"/>
                </a:solidFill>
                <a:latin typeface="Menlo-Regular" charset="0"/>
                <a:ea typeface="微软雅黑" panose="020B0503020204020204" pitchFamily="34" charset="-122"/>
              </a:rPr>
              <a:t>方法的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  <a:ea typeface="微软雅黑" panose="020B0503020204020204" pitchFamily="34" charset="-122"/>
              </a:rPr>
              <a:t>@selecor</a:t>
            </a:r>
            <a:r>
              <a:rPr lang="zh-CN" altLang="en-US" sz="1600">
                <a:solidFill>
                  <a:srgbClr val="000000"/>
                </a:solidFill>
                <a:latin typeface="Menlo-Regular" charset="0"/>
                <a:ea typeface="微软雅黑" panose="020B0503020204020204" pitchFamily="34" charset="-122"/>
              </a:rPr>
              <a:t>作为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  <a:ea typeface="微软雅黑" panose="020B0503020204020204" pitchFamily="34" charset="-122"/>
              </a:rPr>
              <a:t>key</a:t>
            </a:r>
          </a:p>
          <a:p>
            <a:pPr marL="285750" indent="-285750">
              <a:buFont typeface="Wingdings" charset="2"/>
              <a:buChar char="p"/>
            </a:pPr>
            <a:r>
              <a:rPr lang="en-US" altLang="zh-CN" sz="1600">
                <a:solidFill>
                  <a:srgbClr val="2E0D6E"/>
                </a:solidFill>
                <a:latin typeface="Menlo-Regular" charset="0"/>
              </a:rPr>
              <a:t>objc_setAssociatedObject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(obj, 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@selector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(getter), value, </a:t>
            </a:r>
            <a:r>
              <a:rPr lang="en-US" altLang="zh-CN" sz="1600">
                <a:solidFill>
                  <a:srgbClr val="2E0D6E"/>
                </a:solidFill>
                <a:latin typeface="Menlo-Regular" charset="0"/>
              </a:rPr>
              <a:t>OBJC_ASSOCIATION_RETAIN_NONATOMIC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)</a:t>
            </a:r>
            <a:endParaRPr lang="en-US" altLang="zh-CN" sz="1200">
              <a:solidFill>
                <a:prstClr val="black"/>
              </a:solidFill>
              <a:latin typeface="Helvetica" charset="0"/>
            </a:endParaRPr>
          </a:p>
          <a:p>
            <a:pPr marL="285750" indent="-285750">
              <a:buFont typeface="Wingdings" charset="2"/>
              <a:buChar char="p"/>
            </a:pPr>
            <a:r>
              <a:rPr lang="en-US" altLang="zh-CN" sz="1600">
                <a:solidFill>
                  <a:srgbClr val="2E0D6E"/>
                </a:solidFill>
                <a:latin typeface="Menlo-Regular" charset="0"/>
              </a:rPr>
              <a:t>objc_getAssociatedObject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(obj, 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@selector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(getter))</a:t>
            </a:r>
            <a:endParaRPr lang="en-US" altLang="zh-CN" sz="1600">
              <a:solidFill>
                <a:srgbClr val="000000"/>
              </a:solidFill>
              <a:latin typeface="Menlo-Regular" charset="0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50363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objc_AssociationPolicy</a:t>
            </a: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8848905"/>
              </p:ext>
            </p:extLst>
          </p:nvPr>
        </p:nvGraphicFramePr>
        <p:xfrm>
          <a:off x="1417320" y="2114126"/>
          <a:ext cx="8902700" cy="222504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4451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51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>
                          <a:effectLst/>
                        </a:rPr>
                        <a:t>objc_AssociationPolicy</a:t>
                      </a:r>
                      <a:endParaRPr lang="zh-CN" altLang="en-US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对应的修饰符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>
                          <a:effectLst/>
                        </a:rPr>
                        <a:t>OBJC_ASSOCIATION_ASSIGN</a:t>
                      </a:r>
                      <a:endParaRPr lang="zh-CN" altLang="en-US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>
                          <a:effectLst/>
                        </a:rPr>
                        <a:t>assign</a:t>
                      </a:r>
                      <a:endParaRPr lang="zh-CN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>
                          <a:effectLst/>
                        </a:rPr>
                        <a:t>OBJC_ASSOCIATION_RETAIN_NONATOMIC</a:t>
                      </a:r>
                      <a:endParaRPr lang="zh-CN" altLang="en-US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strong,</a:t>
                      </a:r>
                      <a:r>
                        <a:rPr lang="zh-CN" altLang="en-US"/>
                        <a:t> </a:t>
                      </a:r>
                      <a:r>
                        <a:rPr lang="en-US" altLang="zh-CN"/>
                        <a:t>nonatomic</a:t>
                      </a:r>
                      <a:endParaRPr lang="zh-CN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>
                          <a:effectLst/>
                        </a:rPr>
                        <a:t>OBJC_ASSOCIATION_COPY_NONATOMIC</a:t>
                      </a:r>
                      <a:endParaRPr lang="zh-CN" altLang="en-US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copy,</a:t>
                      </a:r>
                      <a:r>
                        <a:rPr lang="zh-CN" altLang="en-US"/>
                        <a:t> </a:t>
                      </a:r>
                      <a:r>
                        <a:rPr lang="en-US" altLang="zh-CN"/>
                        <a:t>nonatomic</a:t>
                      </a:r>
                      <a:endParaRPr lang="zh-CN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>
                          <a:effectLst/>
                        </a:rPr>
                        <a:t>OBJC_ASSOCIATION_RETAIN</a:t>
                      </a:r>
                      <a:endParaRPr lang="zh-CN" altLang="en-US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/>
                        <a:t>strong,</a:t>
                      </a:r>
                      <a:r>
                        <a:rPr lang="zh-CN" altLang="en-US"/>
                        <a:t> </a:t>
                      </a:r>
                      <a:r>
                        <a:rPr lang="en-US" altLang="zh-CN"/>
                        <a:t>atomic</a:t>
                      </a:r>
                      <a:endParaRPr lang="zh-CN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>
                          <a:effectLst/>
                        </a:rPr>
                        <a:t>OBJC_ASSOCIATION_COPY</a:t>
                      </a:r>
                      <a:endParaRPr lang="zh-CN" altLang="en-US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/>
                        <a:t>copy,</a:t>
                      </a:r>
                      <a:r>
                        <a:rPr lang="zh-CN" altLang="en-US"/>
                        <a:t> </a:t>
                      </a:r>
                      <a:r>
                        <a:rPr lang="en-US" altLang="zh-CN"/>
                        <a:t>atomic</a:t>
                      </a:r>
                      <a:endParaRPr lang="zh-CN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8617748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关联对象的原理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68029" y="1245386"/>
            <a:ext cx="4129651" cy="209217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实现关联对象技术的核心对象有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AssociationsManager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AssociationsHashMap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ObjectAssociationMap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ObjcAssociation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endParaRPr lang="en-US" altLang="zh-CN" sz="1600">
              <a:solidFill>
                <a:srgbClr val="000000"/>
              </a:solidFill>
              <a:latin typeface="Menlo-Regular" charset="0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objc4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源码解读：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objc-references.mm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178" y="3428004"/>
            <a:ext cx="5130800" cy="9144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178" y="4503919"/>
            <a:ext cx="11125200" cy="3048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329" y="4938757"/>
            <a:ext cx="8826500" cy="3429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0178" y="5427434"/>
            <a:ext cx="3111500" cy="12446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62627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关联对象的原理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0940898"/>
              </p:ext>
            </p:extLst>
          </p:nvPr>
        </p:nvGraphicFramePr>
        <p:xfrm>
          <a:off x="100330" y="1303294"/>
          <a:ext cx="4243070" cy="6705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42430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459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solidFill>
                            <a:schemeClr val="bg1"/>
                          </a:solidFill>
                          <a:latin typeface="Menlo-Regular" charset="0"/>
                        </a:rPr>
                        <a:t>AssociationsManager</a:t>
                      </a:r>
                      <a:endParaRPr lang="zh-CN" altLang="en-US" sz="160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121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>
                          <a:solidFill>
                            <a:srgbClr val="3F6E74"/>
                          </a:solidFill>
                          <a:latin typeface="Menlo-Regular" charset="0"/>
                        </a:rPr>
                        <a:t>AssociationsHashMap</a:t>
                      </a:r>
                      <a:r>
                        <a:rPr lang="en-US" altLang="zh-CN" sz="1600">
                          <a:solidFill>
                            <a:srgbClr val="000000"/>
                          </a:solidFill>
                          <a:latin typeface="Menlo-Regular" charset="0"/>
                        </a:rPr>
                        <a:t> *_map;</a:t>
                      </a:r>
                      <a:endParaRPr lang="zh-CN" altLang="en-US" sz="160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表格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1092880"/>
              </p:ext>
            </p:extLst>
          </p:nvPr>
        </p:nvGraphicFramePr>
        <p:xfrm>
          <a:off x="100330" y="2493918"/>
          <a:ext cx="5900420" cy="134112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9502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502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1016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solidFill>
                            <a:schemeClr val="bg1"/>
                          </a:solidFill>
                          <a:latin typeface="Menlo-Regular" charset="0"/>
                        </a:rPr>
                        <a:t>AssociationsHashMap</a:t>
                      </a:r>
                      <a:endParaRPr lang="zh-CN" altLang="en-US" sz="160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101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>
                          <a:solidFill>
                            <a:srgbClr val="000000"/>
                          </a:solidFill>
                          <a:latin typeface="Menlo-Regular" charset="0"/>
                        </a:rPr>
                        <a:t>disguised_ptr_t</a:t>
                      </a:r>
                      <a:endParaRPr lang="zh-CN" altLang="en-US" sz="160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kern="1200">
                          <a:solidFill>
                            <a:srgbClr val="3F6E74"/>
                          </a:solidFill>
                          <a:latin typeface="Menlo-Regular" charset="0"/>
                          <a:ea typeface="+mn-ea"/>
                          <a:cs typeface="+mn-cs"/>
                        </a:rPr>
                        <a:t>ObjectAssociationMap</a:t>
                      </a:r>
                      <a:endParaRPr lang="zh-CN" altLang="en-US" sz="1600" kern="1200">
                        <a:solidFill>
                          <a:srgbClr val="3F6E74"/>
                        </a:solidFill>
                        <a:latin typeface="Menlo-Regular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101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>
                          <a:solidFill>
                            <a:srgbClr val="000000"/>
                          </a:solidFill>
                          <a:latin typeface="Menlo-Regular" charset="0"/>
                        </a:rPr>
                        <a:t>disguised_ptr_t</a:t>
                      </a:r>
                      <a:endParaRPr lang="zh-CN" altLang="en-US" sz="160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kern="1200">
                          <a:solidFill>
                            <a:srgbClr val="3F6E74"/>
                          </a:solidFill>
                          <a:latin typeface="Menlo-Regular" charset="0"/>
                          <a:ea typeface="+mn-ea"/>
                          <a:cs typeface="+mn-cs"/>
                        </a:rPr>
                        <a:t>ObjectAssociationMap</a:t>
                      </a:r>
                      <a:endParaRPr lang="zh-CN" altLang="en-US" sz="1600" kern="1200">
                        <a:solidFill>
                          <a:srgbClr val="3F6E74"/>
                        </a:solidFill>
                        <a:latin typeface="Menlo-Regular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101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>
                          <a:solidFill>
                            <a:srgbClr val="000000"/>
                          </a:solidFill>
                          <a:latin typeface="Menlo-Regular" charset="0"/>
                        </a:rPr>
                        <a:t>...</a:t>
                      </a:r>
                      <a:endParaRPr lang="zh-CN" altLang="en-US" sz="160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kern="1200">
                          <a:solidFill>
                            <a:srgbClr val="3F6E74"/>
                          </a:solidFill>
                          <a:latin typeface="Menlo-Regular" charset="0"/>
                          <a:ea typeface="+mn-ea"/>
                          <a:cs typeface="+mn-cs"/>
                        </a:rPr>
                        <a:t>...</a:t>
                      </a:r>
                      <a:endParaRPr lang="zh-CN" altLang="en-US" sz="1600" kern="1200">
                        <a:solidFill>
                          <a:srgbClr val="3F6E74"/>
                        </a:solidFill>
                        <a:latin typeface="Menlo-Regular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0" name="表格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9122873"/>
              </p:ext>
            </p:extLst>
          </p:nvPr>
        </p:nvGraphicFramePr>
        <p:xfrm>
          <a:off x="2646455" y="3986803"/>
          <a:ext cx="5450840" cy="134112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7254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254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7695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solidFill>
                            <a:schemeClr val="bg1"/>
                          </a:solidFill>
                          <a:latin typeface="Menlo-Regular" charset="0"/>
                        </a:rPr>
                        <a:t>AssociationsMap</a:t>
                      </a:r>
                      <a:endParaRPr lang="zh-CN" altLang="en-US" sz="160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769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>
                          <a:solidFill>
                            <a:srgbClr val="AA0D91"/>
                          </a:solidFill>
                          <a:latin typeface="Menlo-Regular" charset="0"/>
                        </a:rPr>
                        <a:t>void</a:t>
                      </a:r>
                      <a:r>
                        <a:rPr lang="en-US" altLang="zh-CN" sz="1600">
                          <a:solidFill>
                            <a:srgbClr val="000000"/>
                          </a:solidFill>
                          <a:latin typeface="Menlo-Regular" charset="0"/>
                        </a:rPr>
                        <a:t> *</a:t>
                      </a:r>
                      <a:endParaRPr lang="zh-CN" altLang="en-US" sz="160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kern="1200">
                          <a:solidFill>
                            <a:srgbClr val="3F6E74"/>
                          </a:solidFill>
                          <a:latin typeface="Menlo-Regular" charset="0"/>
                          <a:ea typeface="+mn-ea"/>
                          <a:cs typeface="+mn-cs"/>
                        </a:rPr>
                        <a:t>ObjectAssociation</a:t>
                      </a:r>
                      <a:endParaRPr lang="zh-CN" altLang="en-US" sz="1600" kern="1200">
                        <a:solidFill>
                          <a:srgbClr val="3F6E74"/>
                        </a:solidFill>
                        <a:latin typeface="Menlo-Regular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69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>
                          <a:solidFill>
                            <a:srgbClr val="AA0D91"/>
                          </a:solidFill>
                          <a:latin typeface="Menlo-Regular" charset="0"/>
                        </a:rPr>
                        <a:t>void</a:t>
                      </a:r>
                      <a:r>
                        <a:rPr lang="en-US" altLang="zh-CN" sz="1600">
                          <a:solidFill>
                            <a:srgbClr val="000000"/>
                          </a:solidFill>
                          <a:latin typeface="Menlo-Regular" charset="0"/>
                        </a:rPr>
                        <a:t> *</a:t>
                      </a:r>
                      <a:endParaRPr lang="zh-CN" altLang="en-US" sz="160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kern="1200">
                          <a:solidFill>
                            <a:srgbClr val="3F6E74"/>
                          </a:solidFill>
                          <a:latin typeface="Menlo-Regular" charset="0"/>
                          <a:ea typeface="+mn-ea"/>
                          <a:cs typeface="+mn-cs"/>
                        </a:rPr>
                        <a:t>ObjectAssociation</a:t>
                      </a:r>
                      <a:endParaRPr lang="zh-CN" altLang="en-US" sz="1600" kern="1200">
                        <a:solidFill>
                          <a:srgbClr val="3F6E74"/>
                        </a:solidFill>
                        <a:latin typeface="Menlo-Regular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769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>
                          <a:solidFill>
                            <a:srgbClr val="AA0D91"/>
                          </a:solidFill>
                          <a:latin typeface="Menlo-Regular" charset="0"/>
                        </a:rPr>
                        <a:t>...</a:t>
                      </a:r>
                      <a:endParaRPr lang="zh-CN" altLang="en-US" sz="160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kern="1200">
                          <a:solidFill>
                            <a:srgbClr val="3F6E74"/>
                          </a:solidFill>
                          <a:latin typeface="Menlo-Regular" charset="0"/>
                          <a:ea typeface="+mn-ea"/>
                          <a:cs typeface="+mn-cs"/>
                        </a:rPr>
                        <a:t>...</a:t>
                      </a:r>
                      <a:endParaRPr lang="zh-CN" altLang="en-US" sz="1600" kern="1200">
                        <a:solidFill>
                          <a:srgbClr val="3F6E74"/>
                        </a:solidFill>
                        <a:latin typeface="Menlo-Regular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1" name="表格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0605276"/>
              </p:ext>
            </p:extLst>
          </p:nvPr>
        </p:nvGraphicFramePr>
        <p:xfrm>
          <a:off x="5739130" y="5605356"/>
          <a:ext cx="2913380" cy="915248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9133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3612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kern="1200">
                          <a:solidFill>
                            <a:schemeClr val="bg1"/>
                          </a:solidFill>
                          <a:latin typeface="Menlo-Regular" charset="0"/>
                          <a:ea typeface="+mn-ea"/>
                          <a:cs typeface="+mn-cs"/>
                        </a:rPr>
                        <a:t>ObjectAssociation</a:t>
                      </a:r>
                      <a:endParaRPr lang="zh-CN" altLang="en-US" sz="160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767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>
                          <a:solidFill>
                            <a:srgbClr val="5C2699"/>
                          </a:solidFill>
                          <a:latin typeface="Menlo-Regular" charset="0"/>
                        </a:rPr>
                        <a:t>uintptr_t</a:t>
                      </a:r>
                      <a:r>
                        <a:rPr lang="en-US" altLang="zh-CN" sz="1600">
                          <a:solidFill>
                            <a:srgbClr val="000000"/>
                          </a:solidFill>
                          <a:latin typeface="Menlo-Regular" charset="0"/>
                        </a:rPr>
                        <a:t> _policy;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>
                          <a:solidFill>
                            <a:srgbClr val="AA0D91"/>
                          </a:solidFill>
                          <a:latin typeface="Menlo-Regular" charset="0"/>
                        </a:rPr>
                        <a:t>id</a:t>
                      </a:r>
                      <a:r>
                        <a:rPr lang="en-US" altLang="zh-CN" sz="1600">
                          <a:solidFill>
                            <a:srgbClr val="000000"/>
                          </a:solidFill>
                          <a:latin typeface="Menlo-Regular" charset="0"/>
                        </a:rPr>
                        <a:t> _value;</a:t>
                      </a:r>
                      <a:endParaRPr lang="zh-CN" altLang="en-US" sz="160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13" name="直线箭头连接符 12"/>
          <p:cNvCxnSpPr>
            <a:endCxn id="9" idx="0"/>
          </p:cNvCxnSpPr>
          <p:nvPr/>
        </p:nvCxnSpPr>
        <p:spPr>
          <a:xfrm flipH="1">
            <a:off x="3050540" y="1929103"/>
            <a:ext cx="1270" cy="56481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线箭头连接符 20"/>
          <p:cNvCxnSpPr>
            <a:endCxn id="10" idx="0"/>
          </p:cNvCxnSpPr>
          <p:nvPr/>
        </p:nvCxnSpPr>
        <p:spPr>
          <a:xfrm flipH="1">
            <a:off x="5371875" y="3680460"/>
            <a:ext cx="226" cy="30634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线箭头连接符 25"/>
          <p:cNvCxnSpPr>
            <a:endCxn id="11" idx="0"/>
          </p:cNvCxnSpPr>
          <p:nvPr/>
        </p:nvCxnSpPr>
        <p:spPr>
          <a:xfrm flipH="1">
            <a:off x="7195820" y="5132070"/>
            <a:ext cx="5080" cy="47328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矩形 29"/>
          <p:cNvSpPr/>
          <p:nvPr/>
        </p:nvSpPr>
        <p:spPr>
          <a:xfrm>
            <a:off x="100330" y="4151690"/>
            <a:ext cx="2055420" cy="406824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200"/>
              </a:lnSpc>
            </a:pPr>
            <a:r>
              <a:rPr lang="en-US" altLang="zh-CN"/>
              <a:t>DISGUISE(</a:t>
            </a:r>
            <a:r>
              <a:rPr lang="en-US" altLang="zh-CN">
                <a:solidFill>
                  <a:schemeClr val="bg1"/>
                </a:solidFill>
                <a:latin typeface="Menlo-Regular" charset="0"/>
              </a:rPr>
              <a:t>object)</a:t>
            </a:r>
            <a:endParaRPr lang="en-US" altLang="zh-CN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2638544" y="5525408"/>
            <a:ext cx="1296142" cy="406824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200"/>
              </a:lnSpc>
            </a:pPr>
            <a:r>
              <a:rPr lang="en-US" altLang="zh-CN">
                <a:solidFill>
                  <a:schemeClr val="bg1"/>
                </a:solidFill>
                <a:latin typeface="Menlo-Regular" charset="0"/>
              </a:rPr>
              <a:t>key</a:t>
            </a:r>
            <a:endParaRPr lang="en-US" altLang="zh-CN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4733290" y="1179009"/>
            <a:ext cx="674276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400">
                <a:solidFill>
                  <a:srgbClr val="000000"/>
                </a:solidFill>
                <a:latin typeface="Menlo-Regular" charset="0"/>
              </a:rPr>
              <a:t> objc_setAssociatedObject(</a:t>
            </a:r>
            <a:r>
              <a:rPr lang="en-US" altLang="zh-CN" sz="1400">
                <a:solidFill>
                  <a:srgbClr val="AA0D91"/>
                </a:solidFill>
                <a:latin typeface="Menlo-Regular" charset="0"/>
              </a:rPr>
              <a:t>id</a:t>
            </a:r>
            <a:r>
              <a:rPr lang="en-US" altLang="zh-CN" sz="1400">
                <a:solidFill>
                  <a:srgbClr val="000000"/>
                </a:solidFill>
                <a:latin typeface="Menlo-Regular" charset="0"/>
              </a:rPr>
              <a:t> object, </a:t>
            </a:r>
            <a:r>
              <a:rPr lang="en-US" altLang="zh-CN" sz="1400">
                <a:solidFill>
                  <a:srgbClr val="AA0D91"/>
                </a:solidFill>
                <a:latin typeface="Menlo-Regular" charset="0"/>
              </a:rPr>
              <a:t>const</a:t>
            </a:r>
            <a:r>
              <a:rPr lang="en-US" altLang="zh-CN" sz="140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40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400">
                <a:solidFill>
                  <a:srgbClr val="000000"/>
                </a:solidFill>
                <a:latin typeface="Menlo-Regular" charset="0"/>
              </a:rPr>
              <a:t> * key,</a:t>
            </a:r>
            <a:endParaRPr lang="en-US" altLang="zh-CN" sz="1400">
              <a:solidFill>
                <a:prstClr val="black"/>
              </a:solidFill>
              <a:latin typeface="Helvetica" charset="0"/>
            </a:endParaRPr>
          </a:p>
          <a:p>
            <a:r>
              <a:rPr lang="en-US" altLang="zh-CN" sz="1400">
                <a:solidFill>
                  <a:srgbClr val="000000"/>
                </a:solidFill>
                <a:latin typeface="Menlo-Regular" charset="0"/>
              </a:rPr>
              <a:t>                         </a:t>
            </a:r>
            <a:r>
              <a:rPr lang="zh-CN" altLang="en-US" sz="1400">
                <a:solidFill>
                  <a:srgbClr val="000000"/>
                </a:solidFill>
                <a:latin typeface="Menlo-Regular" charset="0"/>
              </a:rPr>
              <a:t>     </a:t>
            </a:r>
            <a:r>
              <a:rPr lang="en-US" altLang="zh-CN" sz="1400">
                <a:solidFill>
                  <a:srgbClr val="AA0D91"/>
                </a:solidFill>
                <a:latin typeface="Menlo-Regular" charset="0"/>
              </a:rPr>
              <a:t>id</a:t>
            </a:r>
            <a:r>
              <a:rPr lang="en-US" altLang="zh-CN" sz="1400">
                <a:solidFill>
                  <a:srgbClr val="000000"/>
                </a:solidFill>
                <a:latin typeface="Menlo-Regular" charset="0"/>
              </a:rPr>
              <a:t> value, </a:t>
            </a:r>
          </a:p>
          <a:p>
            <a:r>
              <a:rPr lang="en-US" altLang="zh-CN" sz="1400">
                <a:solidFill>
                  <a:srgbClr val="000000"/>
                </a:solidFill>
                <a:latin typeface="Menlo-Regular" charset="0"/>
              </a:rPr>
              <a:t>			</a:t>
            </a:r>
            <a:r>
              <a:rPr lang="zh-CN" altLang="en-US" sz="1400">
                <a:solidFill>
                  <a:srgbClr val="000000"/>
                </a:solidFill>
                <a:latin typeface="Menlo-Regular" charset="0"/>
              </a:rPr>
              <a:t>     </a:t>
            </a:r>
            <a:r>
              <a:rPr lang="en-US" altLang="zh-CN" sz="1400">
                <a:solidFill>
                  <a:srgbClr val="000000"/>
                </a:solidFill>
                <a:latin typeface="Menlo-Regular" charset="0"/>
              </a:rPr>
              <a:t>objc_AssociationPolicy policy)</a:t>
            </a:r>
          </a:p>
        </p:txBody>
      </p:sp>
      <p:cxnSp>
        <p:nvCxnSpPr>
          <p:cNvPr id="33" name="直线箭头连接符 32"/>
          <p:cNvCxnSpPr>
            <a:stCxn id="30" idx="0"/>
          </p:cNvCxnSpPr>
          <p:nvPr/>
        </p:nvCxnSpPr>
        <p:spPr>
          <a:xfrm flipV="1">
            <a:off x="1128040" y="3691890"/>
            <a:ext cx="72110" cy="459800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线箭头连接符 35"/>
          <p:cNvCxnSpPr>
            <a:stCxn id="31" idx="0"/>
          </p:cNvCxnSpPr>
          <p:nvPr/>
        </p:nvCxnSpPr>
        <p:spPr>
          <a:xfrm flipV="1">
            <a:off x="3286615" y="5177790"/>
            <a:ext cx="382415" cy="347618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矩形 38"/>
          <p:cNvSpPr/>
          <p:nvPr/>
        </p:nvSpPr>
        <p:spPr>
          <a:xfrm>
            <a:off x="9374584" y="6117438"/>
            <a:ext cx="1296142" cy="406824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200"/>
              </a:lnSpc>
            </a:pPr>
            <a:r>
              <a:rPr lang="en-US" altLang="zh-CN">
                <a:solidFill>
                  <a:schemeClr val="bg1"/>
                </a:solidFill>
                <a:latin typeface="Menlo-Regular" charset="0"/>
              </a:rPr>
              <a:t>value</a:t>
            </a:r>
            <a:endParaRPr lang="en-US" altLang="zh-CN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9397444" y="5405699"/>
            <a:ext cx="1296142" cy="406824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200"/>
              </a:lnSpc>
            </a:pPr>
            <a:r>
              <a:rPr lang="en-US" altLang="zh-CN">
                <a:solidFill>
                  <a:schemeClr val="bg1"/>
                </a:solidFill>
                <a:latin typeface="Menlo-Regular" charset="0"/>
              </a:rPr>
              <a:t>policy</a:t>
            </a:r>
            <a:endParaRPr lang="en-US" altLang="zh-CN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1" name="直线箭头连接符 40"/>
          <p:cNvCxnSpPr>
            <a:stCxn id="40" idx="1"/>
          </p:cNvCxnSpPr>
          <p:nvPr/>
        </p:nvCxnSpPr>
        <p:spPr>
          <a:xfrm flipH="1">
            <a:off x="8348798" y="5609111"/>
            <a:ext cx="1048646" cy="510417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线箭头连接符 43"/>
          <p:cNvCxnSpPr>
            <a:stCxn id="39" idx="1"/>
          </p:cNvCxnSpPr>
          <p:nvPr/>
        </p:nvCxnSpPr>
        <p:spPr>
          <a:xfrm flipH="1">
            <a:off x="7811588" y="6320850"/>
            <a:ext cx="1562996" cy="65529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文本框 49"/>
          <p:cNvSpPr txBox="1"/>
          <p:nvPr/>
        </p:nvSpPr>
        <p:spPr>
          <a:xfrm>
            <a:off x="4702920" y="1833599"/>
            <a:ext cx="6152779" cy="59240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关联对象并不是存储在被关联对象本身内存中</a:t>
            </a:r>
            <a:endParaRPr lang="en-US" altLang="zh-CN" sz="14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关联对象存储在全局的统一的一个</a:t>
            </a:r>
            <a:r>
              <a:rPr lang="en-US" altLang="zh-CN" sz="1400">
                <a:solidFill>
                  <a:srgbClr val="3F6E74"/>
                </a:solidFill>
                <a:latin typeface="Menlo-Regular" charset="0"/>
              </a:rPr>
              <a:t>AssociationsManager</a:t>
            </a: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</a:t>
            </a:r>
            <a:endParaRPr lang="en-US" altLang="zh-CN" sz="14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6237806" y="2821768"/>
            <a:ext cx="4617893" cy="39592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设置关联对象为</a:t>
            </a: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nil</a:t>
            </a: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，就相当于是移除关联对象</a:t>
            </a:r>
            <a:endParaRPr lang="en-US" altLang="zh-CN" sz="14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82043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  <p:bldP spid="32" grpId="0"/>
      <p:bldP spid="39" grpId="0" animBg="1"/>
      <p:bldP spid="40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block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的本质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293759" y="1233956"/>
            <a:ext cx="5562755" cy="160721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本质上也是一个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OC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对象，它内部也有个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指针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是封装了函数调用以及函数调用环境的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OC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的底层结构如右图所示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6128" y="1233956"/>
            <a:ext cx="5459186" cy="5469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870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block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的变量捕获（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capture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）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293759" y="1233956"/>
            <a:ext cx="11703000" cy="45333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为了保证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内部能够正常访问外部的变量，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有个变量捕获机制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7276670"/>
              </p:ext>
            </p:extLst>
          </p:nvPr>
        </p:nvGraphicFramePr>
        <p:xfrm>
          <a:off x="595086" y="1813529"/>
          <a:ext cx="8128000" cy="148336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2772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56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831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变量类型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捕获到</a:t>
                      </a:r>
                      <a:r>
                        <a:rPr lang="en-US" altLang="zh-CN"/>
                        <a:t>block</a:t>
                      </a:r>
                      <a:r>
                        <a:rPr lang="zh-CN" altLang="en-US"/>
                        <a:t>内部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访问方式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局部变量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auto</a:t>
                      </a:r>
                      <a:endParaRPr lang="zh-CN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>
                          <a:solidFill>
                            <a:srgbClr val="00B050"/>
                          </a:solidFill>
                        </a:rPr>
                        <a:t>√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值传递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static</a:t>
                      </a:r>
                      <a:endParaRPr lang="zh-CN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>
                          <a:solidFill>
                            <a:srgbClr val="00B050"/>
                          </a:solidFill>
                        </a:rPr>
                        <a:t>√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指针传递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全局变量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rgbClr val="FF0000"/>
                          </a:solidFill>
                        </a:rPr>
                        <a:t>×</a:t>
                      </a:r>
                      <a:endParaRPr lang="zh-CN" altLang="en-US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直接访问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3739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面试题 </a:t>
            </a:r>
            <a:r>
              <a:rPr lang="en-US" altLang="zh-CN" dirty="0"/>
              <a:t>-</a:t>
            </a:r>
            <a:r>
              <a:rPr lang="zh-CN" altLang="en-US" dirty="0"/>
              <a:t> </a:t>
            </a:r>
            <a:r>
              <a:rPr lang="en-US" altLang="zh-CN" dirty="0"/>
              <a:t>Category</a:t>
            </a:r>
            <a:endParaRPr lang="zh-CN" altLang="en-US" dirty="0"/>
          </a:p>
        </p:txBody>
      </p:sp>
      <p:sp>
        <p:nvSpPr>
          <p:cNvPr id="44" name="文本框 43"/>
          <p:cNvSpPr txBox="1"/>
          <p:nvPr/>
        </p:nvSpPr>
        <p:spPr>
          <a:xfrm>
            <a:off x="343592" y="1203430"/>
            <a:ext cx="11501313" cy="54100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Category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的使用场合是什么？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Category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的实现原理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Category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编译之后的底层结构是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struct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category_t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，里面存储着分类的对象方法、类方法、属性、协议信息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在程序运行的时候，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runtime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会将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Category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的数据，合并到类信息中（类对象、元类对象中）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Category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Extension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的区别是什么？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Extension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在编译的时候，它的数据就已经包含在类信息中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Category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是在运行时，才会将数据合并到类信息中</a:t>
            </a:r>
          </a:p>
        </p:txBody>
      </p:sp>
    </p:spTree>
    <p:extLst>
      <p:ext uri="{BB962C8B-B14F-4D97-AF65-F5344CB8AC3E}">
        <p14:creationId xmlns:p14="http://schemas.microsoft.com/office/powerpoint/2010/main" val="767054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auto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变量的捕获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707" y="1675492"/>
            <a:ext cx="3873500" cy="11557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707" y="3057070"/>
            <a:ext cx="4813300" cy="1397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3478" y="1797956"/>
            <a:ext cx="2755900" cy="17018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3478" y="4644570"/>
            <a:ext cx="3708400" cy="12319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9" name="直线箭头连接符 8"/>
          <p:cNvCxnSpPr>
            <a:endCxn id="6" idx="1"/>
          </p:cNvCxnSpPr>
          <p:nvPr/>
        </p:nvCxnSpPr>
        <p:spPr>
          <a:xfrm flipV="1">
            <a:off x="3995057" y="2648856"/>
            <a:ext cx="2428421" cy="73660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线箭头连接符 11"/>
          <p:cNvCxnSpPr>
            <a:endCxn id="7" idx="1"/>
          </p:cNvCxnSpPr>
          <p:nvPr/>
        </p:nvCxnSpPr>
        <p:spPr>
          <a:xfrm>
            <a:off x="5072742" y="3897085"/>
            <a:ext cx="1350736" cy="136343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9390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block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的类型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293759" y="1233956"/>
            <a:ext cx="11703000" cy="122621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种类型，可以通过调用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方法或者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指针查看具体类型，最终都是继承自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NSBlock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类型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__NSGlobalBlock__</a:t>
            </a:r>
            <a:r>
              <a:rPr lang="zh-CN" altLang="en-US" sz="160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 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_NSConcreteGlobalBlock</a:t>
            </a:r>
            <a:r>
              <a:rPr lang="zh-CN" altLang="en-US" sz="160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__NSStackBlock__</a:t>
            </a:r>
            <a:r>
              <a:rPr lang="zh-CN" altLang="en-US" sz="160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 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_NSConcreteStackBlock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）</a:t>
            </a:r>
            <a:endParaRPr lang="en-US" altLang="zh-CN" sz="1600">
              <a:solidFill>
                <a:srgbClr val="000000"/>
              </a:solidFill>
              <a:latin typeface="Menlo-Regular" charset="0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__NSMallocBlock__</a:t>
            </a:r>
            <a:r>
              <a:rPr lang="zh-CN" altLang="en-US" sz="160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 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_NSConcreteMallocBlock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）</a:t>
            </a:r>
            <a:endParaRPr lang="en-US" altLang="zh-CN" sz="1600">
              <a:solidFill>
                <a:srgbClr val="000000"/>
              </a:solidFill>
              <a:latin typeface="Menlo-Regular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759" y="2781117"/>
            <a:ext cx="5087257" cy="3572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245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block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的类型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4854067"/>
              </p:ext>
            </p:extLst>
          </p:nvPr>
        </p:nvGraphicFramePr>
        <p:xfrm>
          <a:off x="301172" y="1307495"/>
          <a:ext cx="6154057" cy="148336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7468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072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block</a:t>
                      </a:r>
                      <a:r>
                        <a:rPr lang="zh-CN" altLang="en-US"/>
                        <a:t>类型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环境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>
                          <a:solidFill>
                            <a:srgbClr val="000000"/>
                          </a:solidFill>
                          <a:latin typeface="Menlo-Regular" charset="0"/>
                        </a:rPr>
                        <a:t>__NSGlobalBlock__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没有访问</a:t>
                      </a:r>
                      <a:r>
                        <a:rPr lang="en-US" altLang="zh-CN"/>
                        <a:t>auto</a:t>
                      </a:r>
                      <a:r>
                        <a:rPr lang="zh-CN" altLang="en-US"/>
                        <a:t>变量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>
                          <a:solidFill>
                            <a:srgbClr val="000000"/>
                          </a:solidFill>
                          <a:latin typeface="Menlo-Regular" charset="0"/>
                        </a:rPr>
                        <a:t>__NSStackBlock__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访问了</a:t>
                      </a:r>
                      <a:r>
                        <a:rPr lang="en-US" altLang="zh-CN"/>
                        <a:t>auto</a:t>
                      </a:r>
                      <a:r>
                        <a:rPr lang="zh-CN" altLang="en-US"/>
                        <a:t>变量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>
                          <a:solidFill>
                            <a:srgbClr val="000000"/>
                          </a:solidFill>
                          <a:latin typeface="Menlo-Regular" charset="0"/>
                        </a:rPr>
                        <a:t>__NSMallocBlock__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/>
                        <a:t>__NSStackBlock__</a:t>
                      </a:r>
                      <a:r>
                        <a:rPr lang="zh-CN" altLang="en-US"/>
                        <a:t>调用了</a:t>
                      </a:r>
                      <a:r>
                        <a:rPr lang="en-US" altLang="zh-CN"/>
                        <a:t>copy</a:t>
                      </a:r>
                      <a:endParaRPr lang="zh-CN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172" y="3556949"/>
            <a:ext cx="7115784" cy="131528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5873" y="3019050"/>
            <a:ext cx="11703000" cy="37685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每一种类型的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copy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后的结果如下所示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79038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block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的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copy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144987" y="1240971"/>
            <a:ext cx="11703000" cy="421277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ARC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环境下，编译器会根据情况自动将栈上的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复制到堆上，比如以下情况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作为函数返回值时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赋值给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__strong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指针时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作为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Cocoa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API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中方法名含有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usingBlock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的方法参数时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作为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GCD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API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的方法参数时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MRC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属性的建议写法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@property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 (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copy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, 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nonatomic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) 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 (^block)(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);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endParaRPr lang="en-US" altLang="zh-CN" sz="1600">
              <a:solidFill>
                <a:srgbClr val="000000"/>
              </a:solidFill>
              <a:latin typeface="Menlo-Regular" charset="0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ARC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属性的建议写法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@property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 (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strong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, 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nonatomic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) 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 (^block)(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);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@property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 (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copy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, 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nonatomic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) 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 (^block)(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);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0553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对象类型的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auto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变量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44987" y="1240972"/>
            <a:ext cx="11703000" cy="375557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内部访问了对象类型的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auto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变量时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如果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是在栈上，将不会对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auto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变量产生强引用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如果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被拷贝到堆上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会调用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内部的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copy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copy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函数内部会调用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_Block_object_assign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_Block_object_assign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函数会根据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auto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变量的修饰符（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__strong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__weak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__unsafe_unretained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）做出相应的操作，形成强引用（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retain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）或者弱引用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如果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从堆上移除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会调用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内部的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dispose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dispose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函数内部会调用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_Block_object_dispose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_Block_object_dispose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函数会自动释放引用的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auto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变量（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release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988" y="5129803"/>
            <a:ext cx="6159500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952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__weak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问题解决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44987" y="1240972"/>
            <a:ext cx="11703000" cy="375557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在使用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clang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转换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OC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C++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代码时，可能会遇到以下问题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cannot create __weak reference in file using manual reference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解决方案：支持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ARC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、指定运行时系统版本，比如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xcrun -sdk iphoneos clang -arch arm64 -rewrite-objc -fobjc-arc -fobjc-runtime=ios-8.0.0 main.m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540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__block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修饰符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93759" y="1223344"/>
            <a:ext cx="11703000" cy="150897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__block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可以用于解决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内部无法修改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auto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变量值的问题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__block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不能修饰全局变量、静态变量（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static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编译器会将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__block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变量包装成一个对象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759" y="2914743"/>
            <a:ext cx="3022600" cy="11557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759" y="4605566"/>
            <a:ext cx="5003800" cy="14351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8135" y="4605566"/>
            <a:ext cx="4737100" cy="20193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7249" y="2061107"/>
            <a:ext cx="4747986" cy="200933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79342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__block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的内存管理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93759" y="1239609"/>
            <a:ext cx="11571670" cy="185193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在栈上时，并不会对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__block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变量产生强引用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被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copy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到堆时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会调用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内部的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copy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copy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函数内部会调用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_Block_object_assign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_Block_object_assign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函数会对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__block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变量形成强引用（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retain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787" y="3686323"/>
            <a:ext cx="5254813" cy="2141076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3135" y="3686323"/>
            <a:ext cx="5465209" cy="2141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767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055914" y="2275114"/>
            <a:ext cx="3918858" cy="19920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/>
              <a:t>block</a:t>
            </a:r>
          </a:p>
          <a:p>
            <a:pPr algn="ctr"/>
            <a:endParaRPr kumimoji="1" lang="en-US" altLang="zh-CN"/>
          </a:p>
          <a:p>
            <a:pPr algn="ctr"/>
            <a:r>
              <a:rPr lang="en-US" altLang="zh-CN"/>
              <a:t>__Block_byref_age_0 *age</a:t>
            </a:r>
            <a:endParaRPr kumimoji="1"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7260771" y="1948541"/>
            <a:ext cx="4005943" cy="2645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/>
              <a:t>struct __Block_byref_age_0 {</a:t>
            </a:r>
          </a:p>
          <a:p>
            <a:r>
              <a:rPr lang="en-US" altLang="zh-CN"/>
              <a:t>  void *__isa;</a:t>
            </a:r>
          </a:p>
          <a:p>
            <a:r>
              <a:rPr lang="en-US" altLang="zh-CN"/>
              <a:t>__Block_byref_age_0 *__forwarding;</a:t>
            </a:r>
          </a:p>
          <a:p>
            <a:r>
              <a:rPr lang="en-US" altLang="zh-CN"/>
              <a:t> int __flags;</a:t>
            </a:r>
          </a:p>
          <a:p>
            <a:r>
              <a:rPr lang="en-US" altLang="zh-CN"/>
              <a:t> int __size;</a:t>
            </a:r>
          </a:p>
          <a:p>
            <a:r>
              <a:rPr lang="en-US" altLang="zh-CN"/>
              <a:t> int age;</a:t>
            </a:r>
          </a:p>
          <a:p>
            <a:r>
              <a:rPr lang="en-US" altLang="zh-CN"/>
              <a:t>}</a:t>
            </a:r>
            <a:endParaRPr kumimoji="1" lang="zh-CN" altLang="en-US"/>
          </a:p>
        </p:txBody>
      </p:sp>
      <p:cxnSp>
        <p:nvCxnSpPr>
          <p:cNvPr id="7" name="直线箭头连接符 6"/>
          <p:cNvCxnSpPr/>
          <p:nvPr/>
        </p:nvCxnSpPr>
        <p:spPr>
          <a:xfrm flipV="1">
            <a:off x="4256314" y="3156857"/>
            <a:ext cx="3004457" cy="4354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104410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__block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的内存管理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93759" y="1239610"/>
            <a:ext cx="11703000" cy="136207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从堆中移除时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会调用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内部的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dispose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dispose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函数内部会调用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_Block_object_dispose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_Block_object_dispose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函数会自动释放引用的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__block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变量（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release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131" y="2923716"/>
            <a:ext cx="4930462" cy="2273093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5062" y="2861682"/>
            <a:ext cx="6501697" cy="2397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892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面试题 </a:t>
            </a:r>
            <a:r>
              <a:rPr lang="en-US" altLang="zh-CN" dirty="0"/>
              <a:t>-</a:t>
            </a:r>
            <a:r>
              <a:rPr lang="zh-CN" altLang="en-US" dirty="0"/>
              <a:t> </a:t>
            </a:r>
            <a:r>
              <a:rPr lang="en-US" altLang="zh-CN" dirty="0"/>
              <a:t>Category</a:t>
            </a:r>
            <a:endParaRPr lang="zh-CN" altLang="en-US" dirty="0"/>
          </a:p>
        </p:txBody>
      </p:sp>
      <p:sp>
        <p:nvSpPr>
          <p:cNvPr id="44" name="文本框 43"/>
          <p:cNvSpPr txBox="1"/>
          <p:nvPr/>
        </p:nvSpPr>
        <p:spPr>
          <a:xfrm>
            <a:off x="343592" y="1203430"/>
            <a:ext cx="11501313" cy="54100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Category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中有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load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方法吗？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load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方法是什么时候调用的？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load 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方法能继承吗？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load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load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方法在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runtime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加载类、分类的时候调用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load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方法可以继承，但是一般情况下不会主动去调用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load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方法，都是让系统自动调用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load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initialize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方法的区别什么？它们在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category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中的调用的顺序？以及出现继承时他们之间的调用过程？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调用方式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Load 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是函数地址直接调用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Initialize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是消息机制</a:t>
            </a:r>
            <a:r>
              <a:rPr lang="en-US" altLang="zh-CN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obj_msgSend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调用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调用时机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Load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是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runtime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（运行时）加载类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分类的时候调用。（只调用一次）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Initialize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给类第一次发送消息的时候调用。（只调用一次） 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1"/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     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调用顺序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Load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先编译，先调用。调用子类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load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之前回先调用父类。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-&gt;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再调用分类的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load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，先编译先调用。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Initialize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先调用父类，再调用自己，父类可能会被调用多次。（自身未实现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Initialize 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，通过</a:t>
            </a:r>
            <a:r>
              <a:rPr lang="en-US" altLang="zh-CN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调用到父类）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Category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能否添加成员变量？如果可以，如何给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Category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添加成员变量？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不能直接给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Category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添加成员变量，但是可以间接实现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Category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有成员变量的效果</a:t>
            </a:r>
          </a:p>
        </p:txBody>
      </p:sp>
    </p:spTree>
    <p:extLst>
      <p:ext uri="{BB962C8B-B14F-4D97-AF65-F5344CB8AC3E}">
        <p14:creationId xmlns:p14="http://schemas.microsoft.com/office/powerpoint/2010/main" val="2055624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4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4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4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4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4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4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4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4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4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__block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的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__forwarding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指针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624" y="1330221"/>
            <a:ext cx="3298372" cy="219208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624" y="3609391"/>
            <a:ext cx="6762478" cy="2758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807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对象类型的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auto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变量、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__block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变量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44987" y="1240972"/>
            <a:ext cx="11703000" cy="455022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在栈上时，对它们都不会产生强引用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拷贝到堆上时，都会通过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copy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函数来处理它们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__block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变量（假设变量名叫做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_Block_object_assign((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*)&amp;dst-&gt;a, (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*)src-&gt;a, </a:t>
            </a:r>
            <a:r>
              <a:rPr lang="en-US" altLang="zh-CN" sz="1600">
                <a:solidFill>
                  <a:srgbClr val="1C00CF"/>
                </a:solidFill>
                <a:latin typeface="Menlo-Regular" charset="0"/>
              </a:rPr>
              <a:t>8</a:t>
            </a:r>
            <a:r>
              <a:rPr lang="en-US" altLang="zh-CN" sz="1600">
                <a:solidFill>
                  <a:srgbClr val="007400"/>
                </a:solidFill>
                <a:latin typeface="Menlo-Regular" charset="0"/>
              </a:rPr>
              <a:t>/*BLOCK_FIELD_IS_BYREF*/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);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对象类型的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auto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变量（假设变量名叫做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_Block_object_assign((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*)&amp;dst-&gt;p, (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*)src-&gt;p, </a:t>
            </a:r>
            <a:r>
              <a:rPr lang="en-US" altLang="zh-CN" sz="1600">
                <a:solidFill>
                  <a:srgbClr val="1C00CF"/>
                </a:solidFill>
                <a:latin typeface="Menlo-Regular" charset="0"/>
              </a:rPr>
              <a:t>3</a:t>
            </a:r>
            <a:r>
              <a:rPr lang="en-US" altLang="zh-CN" sz="1600">
                <a:solidFill>
                  <a:srgbClr val="007400"/>
                </a:solidFill>
                <a:latin typeface="Menlo-Regular" charset="0"/>
              </a:rPr>
              <a:t>/*BLOCK_FIELD_IS_OBJECT*/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);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从堆上移除时，都会通过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dispose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函数来释放它们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__block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变量（假设变量名叫做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_Block_object_dispose((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*)src-&gt;a, </a:t>
            </a:r>
            <a:r>
              <a:rPr lang="en-US" altLang="zh-CN" sz="1600">
                <a:solidFill>
                  <a:srgbClr val="1C00CF"/>
                </a:solidFill>
                <a:latin typeface="Menlo-Regular" charset="0"/>
              </a:rPr>
              <a:t>8</a:t>
            </a:r>
            <a:r>
              <a:rPr lang="en-US" altLang="zh-CN" sz="1600">
                <a:solidFill>
                  <a:srgbClr val="007400"/>
                </a:solidFill>
                <a:latin typeface="Menlo-Regular" charset="0"/>
              </a:rPr>
              <a:t>/*BLOCK_FIELD_IS_BYREF*/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);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对象类型的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auto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变量（假设变量名叫做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_Block_object_dispose((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*)src-&gt;p, </a:t>
            </a:r>
            <a:r>
              <a:rPr lang="en-US" altLang="zh-CN" sz="1600">
                <a:solidFill>
                  <a:srgbClr val="1C00CF"/>
                </a:solidFill>
                <a:latin typeface="Menlo-Regular" charset="0"/>
              </a:rPr>
              <a:t>3</a:t>
            </a:r>
            <a:r>
              <a:rPr lang="en-US" altLang="zh-CN" sz="1600">
                <a:solidFill>
                  <a:srgbClr val="007400"/>
                </a:solidFill>
                <a:latin typeface="Menlo-Regular" charset="0"/>
              </a:rPr>
              <a:t>/*BLOCK_FIELD_IS_OBJECT*/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);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987" y="5791200"/>
            <a:ext cx="6743700" cy="93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447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被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__block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修饰的对象类型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44987" y="1240972"/>
            <a:ext cx="11703000" cy="455022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__block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变量在栈上时，不会对指向的对象产生强引用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__block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变量被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copy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到堆时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会调用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__block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变量内部的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copy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copy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函数内部会调用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_Block_object_assign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_Block_object_assign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函数会根据所指向对象的修饰符（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__strong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__weak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__unsafe_unretained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）做出相应的操作，形成强引用（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retain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）或者弱引用（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注意：这里仅限于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ARC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时会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retain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MRC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时不会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retain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如果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__block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变量从堆上移除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会调用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__block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变量内部的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dispose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dispose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函数内部会调用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_Block_object_dispose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_Block_object_dispose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函数会自动释放指向的对象（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release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02182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110343" y="2133600"/>
            <a:ext cx="2797628" cy="15457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block</a:t>
            </a:r>
          </a:p>
          <a:p>
            <a:pPr algn="ctr"/>
            <a:endParaRPr kumimoji="1" lang="en-US" altLang="zh-CN" sz="2400"/>
          </a:p>
          <a:p>
            <a:pPr algn="ctr"/>
            <a:endParaRPr kumimoji="1" lang="zh-CN" altLang="en-US" sz="2400"/>
          </a:p>
        </p:txBody>
      </p:sp>
      <p:sp>
        <p:nvSpPr>
          <p:cNvPr id="5" name="矩形 4"/>
          <p:cNvSpPr/>
          <p:nvPr/>
        </p:nvSpPr>
        <p:spPr>
          <a:xfrm>
            <a:off x="1431471" y="2895600"/>
            <a:ext cx="2128158" cy="522514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weakPerson</a:t>
            </a:r>
          </a:p>
        </p:txBody>
      </p:sp>
      <p:cxnSp>
        <p:nvCxnSpPr>
          <p:cNvPr id="19" name="直线箭头连接符 18"/>
          <p:cNvCxnSpPr>
            <a:stCxn id="5" idx="3"/>
          </p:cNvCxnSpPr>
          <p:nvPr/>
        </p:nvCxnSpPr>
        <p:spPr>
          <a:xfrm>
            <a:off x="3559629" y="3156857"/>
            <a:ext cx="3557845" cy="1906126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297204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循环引用问题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162" y="1809281"/>
            <a:ext cx="5397500" cy="303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38972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解决循环引用问题 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-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ARC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449" y="1671014"/>
            <a:ext cx="4775200" cy="11938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2732" y="1928586"/>
            <a:ext cx="3157808" cy="1451723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44988" y="4328093"/>
            <a:ext cx="3850070" cy="46965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__block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解决（必须要调用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449" y="4880339"/>
            <a:ext cx="3708400" cy="17653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4288" y="4796087"/>
            <a:ext cx="3588760" cy="1781875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2487" y="4766540"/>
            <a:ext cx="3810000" cy="1794847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144989" y="1210128"/>
            <a:ext cx="4775354" cy="386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__weak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__unsafe_unretained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解决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6449" y="2949066"/>
            <a:ext cx="5067300" cy="11303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84546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7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解决循环引用问题 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-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MRC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44988" y="3741882"/>
            <a:ext cx="2968325" cy="38799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__block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解决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479" y="4400686"/>
            <a:ext cx="3683000" cy="12319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" name="文本框 16"/>
          <p:cNvSpPr txBox="1"/>
          <p:nvPr/>
        </p:nvSpPr>
        <p:spPr>
          <a:xfrm>
            <a:off x="144989" y="1210128"/>
            <a:ext cx="4775354" cy="386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__unsafe_unretained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解决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362" y="1890563"/>
            <a:ext cx="5067300" cy="11303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38205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面试题 </a:t>
            </a:r>
            <a:r>
              <a:rPr lang="en-US" altLang="zh-CN"/>
              <a:t>-</a:t>
            </a:r>
            <a:r>
              <a:rPr lang="zh-CN" altLang="en-US"/>
              <a:t> </a:t>
            </a:r>
            <a:r>
              <a:rPr lang="en-US" altLang="zh-CN"/>
              <a:t>Block</a:t>
            </a:r>
            <a:endParaRPr lang="zh-CN" altLang="en-US"/>
          </a:p>
        </p:txBody>
      </p:sp>
      <p:sp>
        <p:nvSpPr>
          <p:cNvPr id="44" name="文本框 43"/>
          <p:cNvSpPr txBox="1"/>
          <p:nvPr/>
        </p:nvSpPr>
        <p:spPr>
          <a:xfrm>
            <a:off x="322572" y="1203430"/>
            <a:ext cx="11501313" cy="54100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的原理是怎样的？本质是什么？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封装了函数调用以及调用环境的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OC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__block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的作用是什么？有什么使用注意点？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的属性修饰词为什么是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copy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？使用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有哪些使用注意？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一旦没有进行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copy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操作，就不会在堆上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使用注意：循环引用问题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在修改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NSMutableArray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，需不需要添加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__block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？</a:t>
            </a:r>
          </a:p>
        </p:txBody>
      </p:sp>
    </p:spTree>
    <p:extLst>
      <p:ext uri="{BB962C8B-B14F-4D97-AF65-F5344CB8AC3E}">
        <p14:creationId xmlns:p14="http://schemas.microsoft.com/office/powerpoint/2010/main" val="28379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Objective-C</a:t>
            </a:r>
            <a:r>
              <a:rPr lang="zh-CN" altLang="en-US"/>
              <a:t>的本质</a:t>
            </a:r>
          </a:p>
        </p:txBody>
      </p:sp>
      <p:sp>
        <p:nvSpPr>
          <p:cNvPr id="38" name="文本框 37"/>
          <p:cNvSpPr txBox="1"/>
          <p:nvPr/>
        </p:nvSpPr>
        <p:spPr>
          <a:xfrm>
            <a:off x="332162" y="1190909"/>
            <a:ext cx="11501313" cy="45501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我们平时编写的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Objective-C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代码，底层实现其实都是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C\C++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代码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742950" y="1714500"/>
            <a:ext cx="1840230" cy="68580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Objective-C</a:t>
            </a:r>
            <a:endParaRPr kumimoji="1" lang="zh-CN" altLang="en-US" sz="2400"/>
          </a:p>
        </p:txBody>
      </p:sp>
      <p:sp>
        <p:nvSpPr>
          <p:cNvPr id="26" name="矩形 25"/>
          <p:cNvSpPr/>
          <p:nvPr/>
        </p:nvSpPr>
        <p:spPr>
          <a:xfrm>
            <a:off x="3592830" y="1714500"/>
            <a:ext cx="1840230" cy="685800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C\C++</a:t>
            </a:r>
            <a:endParaRPr kumimoji="1" lang="zh-CN" altLang="en-US" sz="2400"/>
          </a:p>
        </p:txBody>
      </p:sp>
      <p:sp>
        <p:nvSpPr>
          <p:cNvPr id="27" name="矩形 26"/>
          <p:cNvSpPr/>
          <p:nvPr/>
        </p:nvSpPr>
        <p:spPr>
          <a:xfrm>
            <a:off x="6551448" y="1714500"/>
            <a:ext cx="1840230" cy="68580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/>
              <a:t>汇编语言</a:t>
            </a:r>
          </a:p>
        </p:txBody>
      </p:sp>
      <p:sp>
        <p:nvSpPr>
          <p:cNvPr id="29" name="矩形 28"/>
          <p:cNvSpPr/>
          <p:nvPr/>
        </p:nvSpPr>
        <p:spPr>
          <a:xfrm>
            <a:off x="9355608" y="1714500"/>
            <a:ext cx="1840230" cy="68580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/>
              <a:t>机器语言</a:t>
            </a:r>
          </a:p>
        </p:txBody>
      </p:sp>
      <p:cxnSp>
        <p:nvCxnSpPr>
          <p:cNvPr id="8" name="直线箭头连接符 7"/>
          <p:cNvCxnSpPr>
            <a:stCxn id="3" idx="3"/>
            <a:endCxn id="26" idx="1"/>
          </p:cNvCxnSpPr>
          <p:nvPr/>
        </p:nvCxnSpPr>
        <p:spPr>
          <a:xfrm>
            <a:off x="2583180" y="2057400"/>
            <a:ext cx="100965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线箭头连接符 30"/>
          <p:cNvCxnSpPr>
            <a:stCxn id="26" idx="3"/>
            <a:endCxn id="27" idx="1"/>
          </p:cNvCxnSpPr>
          <p:nvPr/>
        </p:nvCxnSpPr>
        <p:spPr>
          <a:xfrm>
            <a:off x="5433060" y="2057400"/>
            <a:ext cx="111838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线箭头连接符 33"/>
          <p:cNvCxnSpPr>
            <a:stCxn id="27" idx="3"/>
            <a:endCxn id="29" idx="1"/>
          </p:cNvCxnSpPr>
          <p:nvPr/>
        </p:nvCxnSpPr>
        <p:spPr>
          <a:xfrm>
            <a:off x="8391678" y="2057400"/>
            <a:ext cx="96393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文本框 43"/>
          <p:cNvSpPr txBox="1"/>
          <p:nvPr/>
        </p:nvSpPr>
        <p:spPr>
          <a:xfrm>
            <a:off x="332162" y="2655041"/>
            <a:ext cx="11501313" cy="214554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所以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Objective-C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的面向对象都是基于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C\C++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的数据结构实现的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思考：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Objective-C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的对象、类主要是基于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C\C++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的什么数据结构实现的？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结构体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NSObject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implementation</a:t>
            </a:r>
          </a:p>
          <a:p>
            <a:r>
              <a:rPr lang="en" altLang="zh-CN" dirty="0"/>
              <a:t>struct </a:t>
            </a:r>
            <a:r>
              <a:rPr lang="en" altLang="zh-CN" dirty="0" err="1"/>
              <a:t>NSObject_IMPL</a:t>
            </a:r>
            <a:r>
              <a:rPr lang="en" altLang="zh-CN" dirty="0"/>
              <a:t> {</a:t>
            </a:r>
          </a:p>
          <a:p>
            <a:r>
              <a:rPr lang="en" altLang="zh-CN" dirty="0"/>
              <a:t>Class </a:t>
            </a:r>
            <a:r>
              <a:rPr lang="en" altLang="zh-CN" dirty="0" err="1"/>
              <a:t>isa</a:t>
            </a:r>
            <a:r>
              <a:rPr lang="en" altLang="zh-CN" dirty="0"/>
              <a:t>;</a:t>
            </a:r>
          </a:p>
          <a:p>
            <a:r>
              <a:rPr lang="en" altLang="zh-CN" dirty="0"/>
              <a:t>};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332161" y="4820424"/>
            <a:ext cx="11501313" cy="169333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Objective-C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代码转换为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C\C++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代码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xcrun</a:t>
            </a: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en-US" altLang="zh-CN" sz="16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sdk</a:t>
            </a: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iphoneos</a:t>
            </a: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clang </a:t>
            </a: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-arch </a:t>
            </a: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arm64</a:t>
            </a: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-rewrite-</a:t>
            </a:r>
            <a:r>
              <a:rPr lang="en-US" altLang="zh-CN" sz="16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objc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OC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源文件  </a:t>
            </a: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-o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输出的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CPP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文件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如果需要链接其他框架，使用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-framework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参数。比如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-framework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UIKit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7826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4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4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6" grpId="0" animBg="1"/>
      <p:bldP spid="27" grpId="0" animBg="1"/>
      <p:bldP spid="2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OC</a:t>
            </a:r>
            <a:r>
              <a:rPr lang="zh-CN" altLang="en-US"/>
              <a:t>对象的本质</a:t>
            </a:r>
          </a:p>
        </p:txBody>
      </p:sp>
      <p:sp>
        <p:nvSpPr>
          <p:cNvPr id="44" name="文本框 43"/>
          <p:cNvSpPr txBox="1"/>
          <p:nvPr/>
        </p:nvSpPr>
        <p:spPr>
          <a:xfrm>
            <a:off x="332162" y="1203432"/>
            <a:ext cx="11501313" cy="44248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思考：一个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OC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对象在内存中是如何布局的？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32162" y="1741639"/>
            <a:ext cx="11501313" cy="44248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NSObject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的底层实现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485" y="2279846"/>
            <a:ext cx="2882900" cy="12192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1220" y="2457646"/>
            <a:ext cx="3009900" cy="8636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7" name="直线箭头连接符 6"/>
          <p:cNvCxnSpPr>
            <a:stCxn id="2" idx="3"/>
            <a:endCxn id="5" idx="1"/>
          </p:cNvCxnSpPr>
          <p:nvPr/>
        </p:nvCxnSpPr>
        <p:spPr>
          <a:xfrm>
            <a:off x="3356385" y="2889446"/>
            <a:ext cx="259483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485" y="3607465"/>
            <a:ext cx="4305300" cy="3683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485" y="4312783"/>
            <a:ext cx="5168900" cy="381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9" name="矩形 18"/>
          <p:cNvSpPr/>
          <p:nvPr/>
        </p:nvSpPr>
        <p:spPr>
          <a:xfrm>
            <a:off x="845595" y="5326421"/>
            <a:ext cx="3561080" cy="68580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obj</a:t>
            </a:r>
            <a:r>
              <a:rPr kumimoji="1" lang="zh-CN" altLang="en-US" sz="2400"/>
              <a:t> </a:t>
            </a:r>
            <a:r>
              <a:rPr kumimoji="1" lang="en-US" altLang="zh-CN" sz="2400"/>
              <a:t>=</a:t>
            </a:r>
            <a:r>
              <a:rPr kumimoji="1" lang="zh-CN" altLang="en-US" sz="2400"/>
              <a:t> </a:t>
            </a:r>
            <a:r>
              <a:rPr kumimoji="1" lang="en-US" altLang="zh-CN" sz="2400"/>
              <a:t>0x100400110</a:t>
            </a:r>
            <a:r>
              <a:rPr kumimoji="1" lang="zh-CN" altLang="en-US" sz="2400"/>
              <a:t> </a:t>
            </a:r>
          </a:p>
        </p:txBody>
      </p:sp>
      <p:sp>
        <p:nvSpPr>
          <p:cNvPr id="20" name="矩形 19"/>
          <p:cNvSpPr/>
          <p:nvPr/>
        </p:nvSpPr>
        <p:spPr>
          <a:xfrm>
            <a:off x="6183630" y="5370110"/>
            <a:ext cx="3044190" cy="598423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21" name="矩形 20"/>
          <p:cNvSpPr/>
          <p:nvPr/>
        </p:nvSpPr>
        <p:spPr>
          <a:xfrm>
            <a:off x="6278880" y="4831766"/>
            <a:ext cx="2853690" cy="44577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NSObject</a:t>
            </a:r>
            <a:r>
              <a:rPr kumimoji="1" lang="zh-CN" altLang="en-US" sz="2400"/>
              <a:t>对象</a:t>
            </a:r>
          </a:p>
        </p:txBody>
      </p:sp>
      <p:sp>
        <p:nvSpPr>
          <p:cNvPr id="22" name="矩形 21"/>
          <p:cNvSpPr/>
          <p:nvPr/>
        </p:nvSpPr>
        <p:spPr>
          <a:xfrm>
            <a:off x="6278880" y="5446436"/>
            <a:ext cx="2853690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isa</a:t>
            </a:r>
            <a:endParaRPr kumimoji="1" lang="zh-CN" altLang="en-US" sz="2400"/>
          </a:p>
        </p:txBody>
      </p:sp>
      <p:sp>
        <p:nvSpPr>
          <p:cNvPr id="13" name="文本框 12"/>
          <p:cNvSpPr txBox="1"/>
          <p:nvPr/>
        </p:nvSpPr>
        <p:spPr>
          <a:xfrm>
            <a:off x="9250680" y="5484655"/>
            <a:ext cx="2146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地址：</a:t>
            </a:r>
            <a:r>
              <a:rPr kumimoji="1" lang="en-US" altLang="zh-CN"/>
              <a:t>0x100400110</a:t>
            </a:r>
            <a:endParaRPr kumimoji="1" lang="zh-CN" altLang="en-US"/>
          </a:p>
        </p:txBody>
      </p:sp>
      <p:cxnSp>
        <p:nvCxnSpPr>
          <p:cNvPr id="25" name="直线箭头连接符 24"/>
          <p:cNvCxnSpPr>
            <a:stCxn id="19" idx="3"/>
            <a:endCxn id="20" idx="1"/>
          </p:cNvCxnSpPr>
          <p:nvPr/>
        </p:nvCxnSpPr>
        <p:spPr>
          <a:xfrm>
            <a:off x="4406675" y="5669321"/>
            <a:ext cx="1776955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234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2" grpId="0" animBg="1"/>
      <p:bldP spid="13" grpId="0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017-Seemygo.potx" id="{3322639B-F8FE-4D8E-B95A-689F35BC92D4}" vid="{7BDECA8C-96EE-4475-8611-81F66AB506B9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00-学前须知</Template>
  <TotalTime>14212</TotalTime>
  <Words>4551</Words>
  <Application>Microsoft Macintosh PowerPoint</Application>
  <PresentationFormat>宽屏</PresentationFormat>
  <Paragraphs>755</Paragraphs>
  <Slides>66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66</vt:i4>
      </vt:variant>
    </vt:vector>
  </HeadingPairs>
  <TitlesOfParts>
    <vt:vector size="76" baseType="lpstr">
      <vt:lpstr>宋体</vt:lpstr>
      <vt:lpstr>微软雅黑</vt:lpstr>
      <vt:lpstr>等线</vt:lpstr>
      <vt:lpstr>Arial</vt:lpstr>
      <vt:lpstr>Calibri</vt:lpstr>
      <vt:lpstr>Calibri Light</vt:lpstr>
      <vt:lpstr>Helvetica</vt:lpstr>
      <vt:lpstr>Menlo-Regular</vt:lpstr>
      <vt:lpstr>Wingdings</vt:lpstr>
      <vt:lpstr>Office 主题</vt:lpstr>
      <vt:lpstr>OC语法</vt:lpstr>
      <vt:lpstr>面试题 – 面向对象</vt:lpstr>
      <vt:lpstr>面试题 - KVO</vt:lpstr>
      <vt:lpstr>面试题 - KVC</vt:lpstr>
      <vt:lpstr>面试题 - Category</vt:lpstr>
      <vt:lpstr>面试题 - Category</vt:lpstr>
      <vt:lpstr>面试题 - Block</vt:lpstr>
      <vt:lpstr>Objective-C的本质</vt:lpstr>
      <vt:lpstr>OC对象的本质</vt:lpstr>
      <vt:lpstr>OC对象的本质</vt:lpstr>
      <vt:lpstr>OC对象的本质</vt:lpstr>
      <vt:lpstr>OC对象的本质</vt:lpstr>
      <vt:lpstr>实时查看内存数据</vt:lpstr>
      <vt:lpstr>2个容易混淆的函数</vt:lpstr>
      <vt:lpstr>常用LLDB指令</vt:lpstr>
      <vt:lpstr>常用LLDB指令2</vt:lpstr>
      <vt:lpstr>OC对象的分类</vt:lpstr>
      <vt:lpstr>instance</vt:lpstr>
      <vt:lpstr>class</vt:lpstr>
      <vt:lpstr>meta-class</vt:lpstr>
      <vt:lpstr>注意</vt:lpstr>
      <vt:lpstr>查看Class是否为meta-class</vt:lpstr>
      <vt:lpstr>isa指针</vt:lpstr>
      <vt:lpstr>class对象的superclass指针</vt:lpstr>
      <vt:lpstr>meta-class对象的superclass指针</vt:lpstr>
      <vt:lpstr>isa、superclass总结</vt:lpstr>
      <vt:lpstr>isa指针</vt:lpstr>
      <vt:lpstr>objc4源码下载</vt:lpstr>
      <vt:lpstr>窥探struct objc_class的结构</vt:lpstr>
      <vt:lpstr>KVO</vt:lpstr>
      <vt:lpstr>未使用KVO监听的对象</vt:lpstr>
      <vt:lpstr>使用了KVO监听的对象</vt:lpstr>
      <vt:lpstr>查看_NSSet*AndNotify的存在</vt:lpstr>
      <vt:lpstr>_NSSet*ValueAndNotify的内部实现</vt:lpstr>
      <vt:lpstr>KVC</vt:lpstr>
      <vt:lpstr>setValue:forKey:的原理</vt:lpstr>
      <vt:lpstr>valueForKey:的原理</vt:lpstr>
      <vt:lpstr>Category的底层结构</vt:lpstr>
      <vt:lpstr>Category的加载处理过程</vt:lpstr>
      <vt:lpstr>PowerPoint 演示文稿</vt:lpstr>
      <vt:lpstr>+load方法</vt:lpstr>
      <vt:lpstr>+initialize方法</vt:lpstr>
      <vt:lpstr>思考：如何实现给分类“添加成员变量”？</vt:lpstr>
      <vt:lpstr>key的常见用法</vt:lpstr>
      <vt:lpstr>objc_AssociationPolicy</vt:lpstr>
      <vt:lpstr>关联对象的原理</vt:lpstr>
      <vt:lpstr>关联对象的原理</vt:lpstr>
      <vt:lpstr>block的本质</vt:lpstr>
      <vt:lpstr>block的变量捕获（capture）</vt:lpstr>
      <vt:lpstr>auto变量的捕获</vt:lpstr>
      <vt:lpstr>block的类型</vt:lpstr>
      <vt:lpstr>block的类型</vt:lpstr>
      <vt:lpstr>block的copy</vt:lpstr>
      <vt:lpstr>对象类型的auto变量</vt:lpstr>
      <vt:lpstr>__weak问题解决</vt:lpstr>
      <vt:lpstr>__block修饰符</vt:lpstr>
      <vt:lpstr>__block的内存管理</vt:lpstr>
      <vt:lpstr>PowerPoint 演示文稿</vt:lpstr>
      <vt:lpstr>__block的内存管理</vt:lpstr>
      <vt:lpstr>__block的__forwarding指针</vt:lpstr>
      <vt:lpstr>对象类型的auto变量、__block变量</vt:lpstr>
      <vt:lpstr>被__block修饰的对象类型</vt:lpstr>
      <vt:lpstr>PowerPoint 演示文稿</vt:lpstr>
      <vt:lpstr>循环引用问题</vt:lpstr>
      <vt:lpstr>解决循环引用问题 - ARC</vt:lpstr>
      <vt:lpstr>解决循环引用问题 - MRC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李明杰</dc:creator>
  <cp:lastModifiedBy>18339689882@163.com</cp:lastModifiedBy>
  <cp:revision>849</cp:revision>
  <dcterms:created xsi:type="dcterms:W3CDTF">2017-11-23T13:35:11Z</dcterms:created>
  <dcterms:modified xsi:type="dcterms:W3CDTF">2021-08-09T03:14:17Z</dcterms:modified>
</cp:coreProperties>
</file>